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2"/>
  </p:notesMasterIdLst>
  <p:handoutMasterIdLst>
    <p:handoutMasterId r:id="rId33"/>
  </p:handoutMasterIdLst>
  <p:sldIdLst>
    <p:sldId id="256" r:id="rId5"/>
    <p:sldId id="262" r:id="rId6"/>
    <p:sldId id="257" r:id="rId7"/>
    <p:sldId id="297" r:id="rId8"/>
    <p:sldId id="299" r:id="rId9"/>
    <p:sldId id="302" r:id="rId10"/>
    <p:sldId id="303" r:id="rId11"/>
    <p:sldId id="301" r:id="rId12"/>
    <p:sldId id="260" r:id="rId13"/>
    <p:sldId id="261" r:id="rId14"/>
    <p:sldId id="304" r:id="rId15"/>
    <p:sldId id="286" r:id="rId16"/>
    <p:sldId id="283" r:id="rId17"/>
    <p:sldId id="264" r:id="rId18"/>
    <p:sldId id="266" r:id="rId19"/>
    <p:sldId id="287" r:id="rId20"/>
    <p:sldId id="284" r:id="rId21"/>
    <p:sldId id="288" r:id="rId22"/>
    <p:sldId id="269" r:id="rId23"/>
    <p:sldId id="268" r:id="rId24"/>
    <p:sldId id="289" r:id="rId25"/>
    <p:sldId id="291" r:id="rId26"/>
    <p:sldId id="290" r:id="rId27"/>
    <p:sldId id="292" r:id="rId28"/>
    <p:sldId id="293" r:id="rId29"/>
    <p:sldId id="294" r:id="rId30"/>
    <p:sldId id="29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52"/>
    <a:srgbClr val="0C75AC"/>
    <a:srgbClr val="103350"/>
    <a:srgbClr val="0C4360"/>
    <a:srgbClr val="1B6872"/>
    <a:srgbClr val="63B7C6"/>
    <a:srgbClr val="002136"/>
    <a:srgbClr val="002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847099-ECC0-4727-BE3F-B21243CED813}" v="28" dt="2021-02-21T03:41:17.894"/>
    <p1510:client id="{77D4004A-BF69-4BB8-7D7D-67BD61E9400C}" v="1" dt="2021-02-22T02:41:15.721"/>
    <p1510:client id="{82925E9F-AFEB-D024-322D-E17E8405E048}" v="324" dt="2021-02-21T23:43:13.119"/>
    <p1510:client id="{D68B1529-863E-0E4A-8DB2-5973D055E241}" v="1" dt="2021-02-23T00:02:53.428"/>
    <p1510:client id="{E483F24C-40FC-7C40-85A1-292CDF843945}" v="382" dt="2021-02-22T01:08:38.3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84"/>
    <p:restoredTop sz="88769"/>
  </p:normalViewPr>
  <p:slideViewPr>
    <p:cSldViewPr snapToGrid="0">
      <p:cViewPr varScale="1">
        <p:scale>
          <a:sx n="122" d="100"/>
          <a:sy n="122" d="100"/>
        </p:scale>
        <p:origin x="1168" y="184"/>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hyperlink" Target="http://repl.it/" TargetMode="Externa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diagrams/_rels/drawing1.xml.rels><?xml version="1.0" encoding="UTF-8" standalone="yes"?>
<Relationships xmlns="http://schemas.openxmlformats.org/package/2006/relationships"><Relationship Id="rId3" Type="http://schemas.openxmlformats.org/officeDocument/2006/relationships/hyperlink" Target="http://repl.it/" TargetMode="External"/><Relationship Id="rId7" Type="http://schemas.openxmlformats.org/officeDocument/2006/relationships/image" Target="../media/image33.sv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9787BA-A4DA-874B-981A-FF12569EB6E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CEB0B77-C452-CF4B-B5A7-216579ED9160}">
      <dgm:prSet/>
      <dgm:spPr/>
      <dgm:t>
        <a:bodyPr/>
        <a:lstStyle/>
        <a:p>
          <a:pPr>
            <a:lnSpc>
              <a:spcPct val="100000"/>
            </a:lnSpc>
          </a:pPr>
          <a:r>
            <a:rPr lang="en-US"/>
            <a:t>What went well</a:t>
          </a:r>
        </a:p>
      </dgm:t>
    </dgm:pt>
    <dgm:pt modelId="{8DC1E93B-C69B-9346-829C-153525BDA62D}" type="parTrans" cxnId="{2FD4DCB6-FF62-5E4E-8A65-B313837BFA75}">
      <dgm:prSet/>
      <dgm:spPr/>
      <dgm:t>
        <a:bodyPr/>
        <a:lstStyle/>
        <a:p>
          <a:endParaRPr lang="en-US"/>
        </a:p>
      </dgm:t>
    </dgm:pt>
    <dgm:pt modelId="{B058CF16-15B5-CC47-B3E2-59FDA2A13EDC}" type="sibTrans" cxnId="{2FD4DCB6-FF62-5E4E-8A65-B313837BFA75}">
      <dgm:prSet/>
      <dgm:spPr/>
      <dgm:t>
        <a:bodyPr/>
        <a:lstStyle/>
        <a:p>
          <a:endParaRPr lang="en-US"/>
        </a:p>
      </dgm:t>
    </dgm:pt>
    <dgm:pt modelId="{D6244A0C-BE57-2B40-B575-EA167643E3B7}">
      <dgm:prSet/>
      <dgm:spPr/>
      <dgm:t>
        <a:bodyPr/>
        <a:lstStyle/>
        <a:p>
          <a:pPr>
            <a:lnSpc>
              <a:spcPct val="100000"/>
            </a:lnSpc>
          </a:pPr>
          <a:r>
            <a:rPr lang="en-US"/>
            <a:t>Using </a:t>
          </a:r>
          <a:r>
            <a:rPr lang="en-US">
              <a:hlinkClick xmlns:r="http://schemas.openxmlformats.org/officeDocument/2006/relationships" r:id="rId1"/>
            </a:rPr>
            <a:t>repl.it</a:t>
          </a:r>
          <a:r>
            <a:rPr lang="en-US"/>
            <a:t> as our code collaboration tool and cloud hosting provider</a:t>
          </a:r>
        </a:p>
      </dgm:t>
    </dgm:pt>
    <dgm:pt modelId="{19113858-CB49-A948-AE03-B8B5326B2974}" type="parTrans" cxnId="{CDB41A13-F034-5A4B-A438-973EF067F7A4}">
      <dgm:prSet/>
      <dgm:spPr/>
      <dgm:t>
        <a:bodyPr/>
        <a:lstStyle/>
        <a:p>
          <a:endParaRPr lang="en-US"/>
        </a:p>
      </dgm:t>
    </dgm:pt>
    <dgm:pt modelId="{D4B54330-5D65-774F-B879-1F610BE9A443}" type="sibTrans" cxnId="{CDB41A13-F034-5A4B-A438-973EF067F7A4}">
      <dgm:prSet/>
      <dgm:spPr/>
      <dgm:t>
        <a:bodyPr/>
        <a:lstStyle/>
        <a:p>
          <a:endParaRPr lang="en-US"/>
        </a:p>
      </dgm:t>
    </dgm:pt>
    <dgm:pt modelId="{CAE3E23A-CC34-8A44-831D-AE85BFD8734E}">
      <dgm:prSet/>
      <dgm:spPr/>
      <dgm:t>
        <a:bodyPr/>
        <a:lstStyle/>
        <a:p>
          <a:pPr>
            <a:lnSpc>
              <a:spcPct val="100000"/>
            </a:lnSpc>
          </a:pPr>
          <a:r>
            <a:rPr lang="en-US"/>
            <a:t>Tri-weekly meetings to make sure roadblocks are avoided</a:t>
          </a:r>
        </a:p>
      </dgm:t>
    </dgm:pt>
    <dgm:pt modelId="{7F6581D5-F5F1-3341-B6FC-34AE8536D9D5}" type="parTrans" cxnId="{7EBBEE56-2331-5A46-A9EF-12ECF3E484EB}">
      <dgm:prSet/>
      <dgm:spPr/>
      <dgm:t>
        <a:bodyPr/>
        <a:lstStyle/>
        <a:p>
          <a:endParaRPr lang="en-US"/>
        </a:p>
      </dgm:t>
    </dgm:pt>
    <dgm:pt modelId="{93F59AAD-03E7-5440-933B-F8558641117A}" type="sibTrans" cxnId="{7EBBEE56-2331-5A46-A9EF-12ECF3E484EB}">
      <dgm:prSet/>
      <dgm:spPr/>
      <dgm:t>
        <a:bodyPr/>
        <a:lstStyle/>
        <a:p>
          <a:endParaRPr lang="en-US"/>
        </a:p>
      </dgm:t>
    </dgm:pt>
    <dgm:pt modelId="{07645EB3-1446-2549-B815-F97F8C81B703}">
      <dgm:prSet/>
      <dgm:spPr/>
      <dgm:t>
        <a:bodyPr/>
        <a:lstStyle/>
        <a:p>
          <a:pPr>
            <a:lnSpc>
              <a:spcPct val="100000"/>
            </a:lnSpc>
          </a:pPr>
          <a:r>
            <a:rPr lang="en-US"/>
            <a:t>What needs improvement</a:t>
          </a:r>
        </a:p>
      </dgm:t>
    </dgm:pt>
    <dgm:pt modelId="{8EDABBE4-BC0E-2E48-80F7-D023E44A54D3}" type="parTrans" cxnId="{C6CEE8FA-56BA-AB41-A115-B7213447BFCD}">
      <dgm:prSet/>
      <dgm:spPr/>
      <dgm:t>
        <a:bodyPr/>
        <a:lstStyle/>
        <a:p>
          <a:endParaRPr lang="en-US"/>
        </a:p>
      </dgm:t>
    </dgm:pt>
    <dgm:pt modelId="{C0F36B96-31F8-844B-A1FC-54F6AA74CD2B}" type="sibTrans" cxnId="{C6CEE8FA-56BA-AB41-A115-B7213447BFCD}">
      <dgm:prSet/>
      <dgm:spPr/>
      <dgm:t>
        <a:bodyPr/>
        <a:lstStyle/>
        <a:p>
          <a:endParaRPr lang="en-US"/>
        </a:p>
      </dgm:t>
    </dgm:pt>
    <dgm:pt modelId="{EA7C215C-4222-464E-9E1F-57579A23A847}">
      <dgm:prSet/>
      <dgm:spPr/>
      <dgm:t>
        <a:bodyPr/>
        <a:lstStyle/>
        <a:p>
          <a:pPr>
            <a:lnSpc>
              <a:spcPct val="100000"/>
            </a:lnSpc>
          </a:pPr>
          <a:r>
            <a:rPr lang="en-US"/>
            <a:t>Sprint planned items needs to be enforced to avoid mid sprint scope changes</a:t>
          </a:r>
        </a:p>
      </dgm:t>
    </dgm:pt>
    <dgm:pt modelId="{EBF96B87-DF9A-8244-A80A-205A6B157C56}" type="parTrans" cxnId="{68F9D4FA-7151-6D41-BE09-9B199DF7D49E}">
      <dgm:prSet/>
      <dgm:spPr/>
      <dgm:t>
        <a:bodyPr/>
        <a:lstStyle/>
        <a:p>
          <a:endParaRPr lang="en-US"/>
        </a:p>
      </dgm:t>
    </dgm:pt>
    <dgm:pt modelId="{706F7E77-D32A-3847-B7B1-9E633B3BF0D9}" type="sibTrans" cxnId="{68F9D4FA-7151-6D41-BE09-9B199DF7D49E}">
      <dgm:prSet/>
      <dgm:spPr/>
      <dgm:t>
        <a:bodyPr/>
        <a:lstStyle/>
        <a:p>
          <a:endParaRPr lang="en-US"/>
        </a:p>
      </dgm:t>
    </dgm:pt>
    <dgm:pt modelId="{18C9B880-DA58-8A4F-8827-736F2FDA8FC9}">
      <dgm:prSet/>
      <dgm:spPr/>
      <dgm:t>
        <a:bodyPr/>
        <a:lstStyle/>
        <a:p>
          <a:pPr>
            <a:lnSpc>
              <a:spcPct val="100000"/>
            </a:lnSpc>
          </a:pPr>
          <a:r>
            <a:rPr lang="en-US"/>
            <a:t>We need to work on stories and tasks in a timely manner</a:t>
          </a:r>
        </a:p>
      </dgm:t>
    </dgm:pt>
    <dgm:pt modelId="{89A6C8C9-0DF4-7B4D-AC9A-5C6DA271A8BA}" type="parTrans" cxnId="{02EA147D-1C28-7343-BD3C-F59AEA77C8A7}">
      <dgm:prSet/>
      <dgm:spPr/>
      <dgm:t>
        <a:bodyPr/>
        <a:lstStyle/>
        <a:p>
          <a:endParaRPr lang="en-US"/>
        </a:p>
      </dgm:t>
    </dgm:pt>
    <dgm:pt modelId="{C128214A-18B3-BB41-ADDF-A8CABC56DD56}" type="sibTrans" cxnId="{02EA147D-1C28-7343-BD3C-F59AEA77C8A7}">
      <dgm:prSet/>
      <dgm:spPr/>
      <dgm:t>
        <a:bodyPr/>
        <a:lstStyle/>
        <a:p>
          <a:endParaRPr lang="en-US"/>
        </a:p>
      </dgm:t>
    </dgm:pt>
    <dgm:pt modelId="{78AAC925-A89B-714A-B70A-4849727859B9}">
      <dgm:prSet/>
      <dgm:spPr/>
      <dgm:t>
        <a:bodyPr/>
        <a:lstStyle/>
        <a:p>
          <a:pPr>
            <a:lnSpc>
              <a:spcPct val="100000"/>
            </a:lnSpc>
          </a:pPr>
          <a:r>
            <a:rPr lang="en-US"/>
            <a:t>Next Steps</a:t>
          </a:r>
        </a:p>
      </dgm:t>
    </dgm:pt>
    <dgm:pt modelId="{F8DE4C43-E413-0E4B-B143-08CC0E425515}" type="parTrans" cxnId="{11540F36-4D27-FF4E-87A2-182292D6E3E4}">
      <dgm:prSet/>
      <dgm:spPr/>
      <dgm:t>
        <a:bodyPr/>
        <a:lstStyle/>
        <a:p>
          <a:endParaRPr lang="en-US"/>
        </a:p>
      </dgm:t>
    </dgm:pt>
    <dgm:pt modelId="{E875BC16-BDAB-D645-BFA2-4FD2FD5515F6}" type="sibTrans" cxnId="{11540F36-4D27-FF4E-87A2-182292D6E3E4}">
      <dgm:prSet/>
      <dgm:spPr/>
      <dgm:t>
        <a:bodyPr/>
        <a:lstStyle/>
        <a:p>
          <a:endParaRPr lang="en-US"/>
        </a:p>
      </dgm:t>
    </dgm:pt>
    <dgm:pt modelId="{AAC01D79-B701-824F-B048-2D540A253161}">
      <dgm:prSet/>
      <dgm:spPr/>
      <dgm:t>
        <a:bodyPr/>
        <a:lstStyle/>
        <a:p>
          <a:pPr>
            <a:lnSpc>
              <a:spcPct val="100000"/>
            </a:lnSpc>
          </a:pPr>
          <a:r>
            <a:rPr lang="en-US"/>
            <a:t>Read </a:t>
          </a:r>
          <a:r>
            <a:rPr lang="en-US">
              <a:hlinkClick xmlns:r="http://schemas.openxmlformats.org/officeDocument/2006/relationships" r:id="rId1"/>
            </a:rPr>
            <a:t>repl.it</a:t>
          </a:r>
          <a:r>
            <a:rPr lang="en-US"/>
            <a:t> documentation for better understanding </a:t>
          </a:r>
        </a:p>
      </dgm:t>
    </dgm:pt>
    <dgm:pt modelId="{C9B0D614-F14E-6840-8EC1-30DCCAE9A87C}" type="parTrans" cxnId="{43401144-EA3D-344B-B3A4-451B8DB8D341}">
      <dgm:prSet/>
      <dgm:spPr/>
      <dgm:t>
        <a:bodyPr/>
        <a:lstStyle/>
        <a:p>
          <a:endParaRPr lang="en-US"/>
        </a:p>
      </dgm:t>
    </dgm:pt>
    <dgm:pt modelId="{728FA750-4CF3-434A-A43B-E7B0EDA117D7}" type="sibTrans" cxnId="{43401144-EA3D-344B-B3A4-451B8DB8D341}">
      <dgm:prSet/>
      <dgm:spPr/>
      <dgm:t>
        <a:bodyPr/>
        <a:lstStyle/>
        <a:p>
          <a:endParaRPr lang="en-US"/>
        </a:p>
      </dgm:t>
    </dgm:pt>
    <dgm:pt modelId="{8D9037E3-23F8-4307-94B7-5BCA47DF7BE2}" type="pres">
      <dgm:prSet presAssocID="{769787BA-A4DA-874B-981A-FF12569EB6EF}" presName="root" presStyleCnt="0">
        <dgm:presLayoutVars>
          <dgm:dir/>
          <dgm:resizeHandles val="exact"/>
        </dgm:presLayoutVars>
      </dgm:prSet>
      <dgm:spPr/>
    </dgm:pt>
    <dgm:pt modelId="{DB7DA0EE-D777-469F-A0D4-6E5F2FB4328C}" type="pres">
      <dgm:prSet presAssocID="{CCEB0B77-C452-CF4B-B5A7-216579ED9160}" presName="compNode" presStyleCnt="0"/>
      <dgm:spPr/>
    </dgm:pt>
    <dgm:pt modelId="{DFD6B717-19E9-48FA-9722-DB6280BB761D}" type="pres">
      <dgm:prSet presAssocID="{CCEB0B77-C452-CF4B-B5A7-216579ED9160}" presName="bgRect" presStyleLbl="bgShp" presStyleIdx="0" presStyleCnt="3"/>
      <dgm:spPr/>
    </dgm:pt>
    <dgm:pt modelId="{8C2BBA05-7953-4EBF-AABC-8F8975C89D1C}" type="pres">
      <dgm:prSet presAssocID="{CCEB0B77-C452-CF4B-B5A7-216579ED9160}" presName="iconRect" presStyleLbl="node1" presStyleIdx="0" presStyleCnt="3"/>
      <dgm:spPr>
        <a:blipFill>
          <a:blip xmlns:r="http://schemas.openxmlformats.org/officeDocument/2006/relationships" r:embed="rId2">
            <a:extLst>
              <a:ext uri="{96DAC541-7B7A-43D3-8B79-37D633B846F1}">
                <asvg:svgBlip xmlns:asvg="http://schemas.microsoft.com/office/drawing/2016/SVG/main" r:embed="rId3"/>
              </a:ext>
            </a:extLst>
          </a:blip>
          <a:srcRect/>
          <a:stretch>
            <a:fillRect/>
          </a:stretch>
        </a:blipFill>
        <a:ln>
          <a:noFill/>
        </a:ln>
      </dgm:spPr>
      <dgm:extLst>
        <a:ext uri="{E40237B7-FDA0-4F09-8148-C483321AD2D9}">
          <dgm14:cNvPr xmlns:dgm14="http://schemas.microsoft.com/office/drawing/2010/diagram" id="0" name="" descr="Group success with solid fill"/>
        </a:ext>
      </dgm:extLst>
    </dgm:pt>
    <dgm:pt modelId="{515D0FDE-D70D-4B27-BDFE-B402BA530EE7}" type="pres">
      <dgm:prSet presAssocID="{CCEB0B77-C452-CF4B-B5A7-216579ED9160}" presName="spaceRect" presStyleCnt="0"/>
      <dgm:spPr/>
    </dgm:pt>
    <dgm:pt modelId="{A3A8B10F-C5C7-43D2-BFF8-B5728A5ADC76}" type="pres">
      <dgm:prSet presAssocID="{CCEB0B77-C452-CF4B-B5A7-216579ED9160}" presName="parTx" presStyleLbl="revTx" presStyleIdx="0" presStyleCnt="6">
        <dgm:presLayoutVars>
          <dgm:chMax val="0"/>
          <dgm:chPref val="0"/>
        </dgm:presLayoutVars>
      </dgm:prSet>
      <dgm:spPr/>
    </dgm:pt>
    <dgm:pt modelId="{9FF94BBB-59B2-4BA7-9EF8-EC8E3FC221D0}" type="pres">
      <dgm:prSet presAssocID="{CCEB0B77-C452-CF4B-B5A7-216579ED9160}" presName="desTx" presStyleLbl="revTx" presStyleIdx="1" presStyleCnt="6">
        <dgm:presLayoutVars/>
      </dgm:prSet>
      <dgm:spPr/>
    </dgm:pt>
    <dgm:pt modelId="{C22E2893-B7EC-46A4-93CC-5178628AED40}" type="pres">
      <dgm:prSet presAssocID="{B058CF16-15B5-CC47-B3E2-59FDA2A13EDC}" presName="sibTrans" presStyleCnt="0"/>
      <dgm:spPr/>
    </dgm:pt>
    <dgm:pt modelId="{CE53B5D1-75B8-4C12-AD66-F2BA19ADC95C}" type="pres">
      <dgm:prSet presAssocID="{07645EB3-1446-2549-B815-F97F8C81B703}" presName="compNode" presStyleCnt="0"/>
      <dgm:spPr/>
    </dgm:pt>
    <dgm:pt modelId="{BCA37110-2023-4397-9358-01E9F983806C}" type="pres">
      <dgm:prSet presAssocID="{07645EB3-1446-2549-B815-F97F8C81B703}" presName="bgRect" presStyleLbl="bgShp" presStyleIdx="1" presStyleCnt="3"/>
      <dgm:spPr/>
    </dgm:pt>
    <dgm:pt modelId="{FB540D4B-9013-40B9-9FB5-888F7D52A63B}" type="pres">
      <dgm:prSet presAssocID="{07645EB3-1446-2549-B815-F97F8C81B703}" presName="iconRect" presStyleLbl="node1" presStyleIdx="1" presStyleCnt="3"/>
      <dgm:spPr>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a:noFill/>
        </a:ln>
      </dgm:spPr>
      <dgm:extLst>
        <a:ext uri="{E40237B7-FDA0-4F09-8148-C483321AD2D9}">
          <dgm14:cNvPr xmlns:dgm14="http://schemas.microsoft.com/office/drawing/2010/diagram" id="0" name="" descr="Hockey Stick Curve Graph with solid fill"/>
        </a:ext>
      </dgm:extLst>
    </dgm:pt>
    <dgm:pt modelId="{275B7716-609E-41D5-89E5-003DFFE180F2}" type="pres">
      <dgm:prSet presAssocID="{07645EB3-1446-2549-B815-F97F8C81B703}" presName="spaceRect" presStyleCnt="0"/>
      <dgm:spPr/>
    </dgm:pt>
    <dgm:pt modelId="{B7D251DF-403E-421E-BFDD-6655782E7F86}" type="pres">
      <dgm:prSet presAssocID="{07645EB3-1446-2549-B815-F97F8C81B703}" presName="parTx" presStyleLbl="revTx" presStyleIdx="2" presStyleCnt="6">
        <dgm:presLayoutVars>
          <dgm:chMax val="0"/>
          <dgm:chPref val="0"/>
        </dgm:presLayoutVars>
      </dgm:prSet>
      <dgm:spPr/>
    </dgm:pt>
    <dgm:pt modelId="{9D0A4A40-B520-4F69-9CDA-A4C65B814F56}" type="pres">
      <dgm:prSet presAssocID="{07645EB3-1446-2549-B815-F97F8C81B703}" presName="desTx" presStyleLbl="revTx" presStyleIdx="3" presStyleCnt="6">
        <dgm:presLayoutVars/>
      </dgm:prSet>
      <dgm:spPr/>
    </dgm:pt>
    <dgm:pt modelId="{B0468C2F-1236-4466-87BE-9DFDD833A76D}" type="pres">
      <dgm:prSet presAssocID="{C0F36B96-31F8-844B-A1FC-54F6AA74CD2B}" presName="sibTrans" presStyleCnt="0"/>
      <dgm:spPr/>
    </dgm:pt>
    <dgm:pt modelId="{CF379F77-32C1-472E-914B-06047A706602}" type="pres">
      <dgm:prSet presAssocID="{78AAC925-A89B-714A-B70A-4849727859B9}" presName="compNode" presStyleCnt="0"/>
      <dgm:spPr/>
    </dgm:pt>
    <dgm:pt modelId="{A7D246C6-5FCB-4E9B-A808-15ABFE4DE6D3}" type="pres">
      <dgm:prSet presAssocID="{78AAC925-A89B-714A-B70A-4849727859B9}" presName="bgRect" presStyleLbl="bgShp" presStyleIdx="2" presStyleCnt="3"/>
      <dgm:spPr/>
    </dgm:pt>
    <dgm:pt modelId="{98ECA4CF-C967-4586-8EEC-9A844E688933}" type="pres">
      <dgm:prSet presAssocID="{78AAC925-A89B-714A-B70A-4849727859B9}" presName="iconRect" presStyleLbl="node1" presStyleIdx="2" presStyleCnt="3"/>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Map with pin"/>
        </a:ext>
      </dgm:extLst>
    </dgm:pt>
    <dgm:pt modelId="{FFF8A1F1-C679-4CE7-B607-4170E3400380}" type="pres">
      <dgm:prSet presAssocID="{78AAC925-A89B-714A-B70A-4849727859B9}" presName="spaceRect" presStyleCnt="0"/>
      <dgm:spPr/>
    </dgm:pt>
    <dgm:pt modelId="{AAFAAA12-53AB-40CC-846D-DB6634D0CEFD}" type="pres">
      <dgm:prSet presAssocID="{78AAC925-A89B-714A-B70A-4849727859B9}" presName="parTx" presStyleLbl="revTx" presStyleIdx="4" presStyleCnt="6">
        <dgm:presLayoutVars>
          <dgm:chMax val="0"/>
          <dgm:chPref val="0"/>
        </dgm:presLayoutVars>
      </dgm:prSet>
      <dgm:spPr/>
    </dgm:pt>
    <dgm:pt modelId="{74B92F36-C3B1-43CF-813B-2B4223DE7F04}" type="pres">
      <dgm:prSet presAssocID="{78AAC925-A89B-714A-B70A-4849727859B9}" presName="desTx" presStyleLbl="revTx" presStyleIdx="5" presStyleCnt="6">
        <dgm:presLayoutVars/>
      </dgm:prSet>
      <dgm:spPr/>
    </dgm:pt>
  </dgm:ptLst>
  <dgm:cxnLst>
    <dgm:cxn modelId="{CDB41A13-F034-5A4B-A438-973EF067F7A4}" srcId="{CCEB0B77-C452-CF4B-B5A7-216579ED9160}" destId="{D6244A0C-BE57-2B40-B575-EA167643E3B7}" srcOrd="0" destOrd="0" parTransId="{19113858-CB49-A948-AE03-B8B5326B2974}" sibTransId="{D4B54330-5D65-774F-B879-1F610BE9A443}"/>
    <dgm:cxn modelId="{47B2E516-50A5-9541-9F32-1F590DD5A4FF}" type="presOf" srcId="{CCEB0B77-C452-CF4B-B5A7-216579ED9160}" destId="{A3A8B10F-C5C7-43D2-BFF8-B5728A5ADC76}" srcOrd="0" destOrd="0" presId="urn:microsoft.com/office/officeart/2018/2/layout/IconVerticalSolidList"/>
    <dgm:cxn modelId="{11540F36-4D27-FF4E-87A2-182292D6E3E4}" srcId="{769787BA-A4DA-874B-981A-FF12569EB6EF}" destId="{78AAC925-A89B-714A-B70A-4849727859B9}" srcOrd="2" destOrd="0" parTransId="{F8DE4C43-E413-0E4B-B143-08CC0E425515}" sibTransId="{E875BC16-BDAB-D645-BFA2-4FD2FD5515F6}"/>
    <dgm:cxn modelId="{43401144-EA3D-344B-B3A4-451B8DB8D341}" srcId="{78AAC925-A89B-714A-B70A-4849727859B9}" destId="{AAC01D79-B701-824F-B048-2D540A253161}" srcOrd="0" destOrd="0" parTransId="{C9B0D614-F14E-6840-8EC1-30DCCAE9A87C}" sibTransId="{728FA750-4CF3-434A-A43B-E7B0EDA117D7}"/>
    <dgm:cxn modelId="{7A73F548-3EE5-D942-8F5C-F6F2FAAB51AC}" type="presOf" srcId="{769787BA-A4DA-874B-981A-FF12569EB6EF}" destId="{8D9037E3-23F8-4307-94B7-5BCA47DF7BE2}" srcOrd="0" destOrd="0" presId="urn:microsoft.com/office/officeart/2018/2/layout/IconVerticalSolidList"/>
    <dgm:cxn modelId="{7EBBEE56-2331-5A46-A9EF-12ECF3E484EB}" srcId="{CCEB0B77-C452-CF4B-B5A7-216579ED9160}" destId="{CAE3E23A-CC34-8A44-831D-AE85BFD8734E}" srcOrd="1" destOrd="0" parTransId="{7F6581D5-F5F1-3341-B6FC-34AE8536D9D5}" sibTransId="{93F59AAD-03E7-5440-933B-F8558641117A}"/>
    <dgm:cxn modelId="{4361B55D-67B1-3143-9043-989DA3DFDA7B}" type="presOf" srcId="{07645EB3-1446-2549-B815-F97F8C81B703}" destId="{B7D251DF-403E-421E-BFDD-6655782E7F86}" srcOrd="0" destOrd="0" presId="urn:microsoft.com/office/officeart/2018/2/layout/IconVerticalSolidList"/>
    <dgm:cxn modelId="{166B8D77-D92B-CD4D-848E-C575C74A08B7}" type="presOf" srcId="{18C9B880-DA58-8A4F-8827-736F2FDA8FC9}" destId="{9D0A4A40-B520-4F69-9CDA-A4C65B814F56}" srcOrd="0" destOrd="1" presId="urn:microsoft.com/office/officeart/2018/2/layout/IconVerticalSolidList"/>
    <dgm:cxn modelId="{02EA147D-1C28-7343-BD3C-F59AEA77C8A7}" srcId="{07645EB3-1446-2549-B815-F97F8C81B703}" destId="{18C9B880-DA58-8A4F-8827-736F2FDA8FC9}" srcOrd="1" destOrd="0" parTransId="{89A6C8C9-0DF4-7B4D-AC9A-5C6DA271A8BA}" sibTransId="{C128214A-18B3-BB41-ADDF-A8CABC56DD56}"/>
    <dgm:cxn modelId="{2FD4DCB6-FF62-5E4E-8A65-B313837BFA75}" srcId="{769787BA-A4DA-874B-981A-FF12569EB6EF}" destId="{CCEB0B77-C452-CF4B-B5A7-216579ED9160}" srcOrd="0" destOrd="0" parTransId="{8DC1E93B-C69B-9346-829C-153525BDA62D}" sibTransId="{B058CF16-15B5-CC47-B3E2-59FDA2A13EDC}"/>
    <dgm:cxn modelId="{CA9449BF-6C8D-5A40-ABC4-1839D3265C6D}" type="presOf" srcId="{78AAC925-A89B-714A-B70A-4849727859B9}" destId="{AAFAAA12-53AB-40CC-846D-DB6634D0CEFD}" srcOrd="0" destOrd="0" presId="urn:microsoft.com/office/officeart/2018/2/layout/IconVerticalSolidList"/>
    <dgm:cxn modelId="{A24809D8-66FC-6443-8543-304FB10A07C2}" type="presOf" srcId="{D6244A0C-BE57-2B40-B575-EA167643E3B7}" destId="{9FF94BBB-59B2-4BA7-9EF8-EC8E3FC221D0}" srcOrd="0" destOrd="0" presId="urn:microsoft.com/office/officeart/2018/2/layout/IconVerticalSolidList"/>
    <dgm:cxn modelId="{7E80DFE4-4163-E34C-B4C3-BA618D539E35}" type="presOf" srcId="{CAE3E23A-CC34-8A44-831D-AE85BFD8734E}" destId="{9FF94BBB-59B2-4BA7-9EF8-EC8E3FC221D0}" srcOrd="0" destOrd="1" presId="urn:microsoft.com/office/officeart/2018/2/layout/IconVerticalSolidList"/>
    <dgm:cxn modelId="{40A0B5F1-6934-8E4C-95C8-0CEFF641D064}" type="presOf" srcId="{EA7C215C-4222-464E-9E1F-57579A23A847}" destId="{9D0A4A40-B520-4F69-9CDA-A4C65B814F56}" srcOrd="0" destOrd="0" presId="urn:microsoft.com/office/officeart/2018/2/layout/IconVerticalSolidList"/>
    <dgm:cxn modelId="{C3C044F7-8E03-034F-BEFE-0CB8801A445A}" type="presOf" srcId="{AAC01D79-B701-824F-B048-2D540A253161}" destId="{74B92F36-C3B1-43CF-813B-2B4223DE7F04}" srcOrd="0" destOrd="0" presId="urn:microsoft.com/office/officeart/2018/2/layout/IconVerticalSolidList"/>
    <dgm:cxn modelId="{68F9D4FA-7151-6D41-BE09-9B199DF7D49E}" srcId="{07645EB3-1446-2549-B815-F97F8C81B703}" destId="{EA7C215C-4222-464E-9E1F-57579A23A847}" srcOrd="0" destOrd="0" parTransId="{EBF96B87-DF9A-8244-A80A-205A6B157C56}" sibTransId="{706F7E77-D32A-3847-B7B1-9E633B3BF0D9}"/>
    <dgm:cxn modelId="{C6CEE8FA-56BA-AB41-A115-B7213447BFCD}" srcId="{769787BA-A4DA-874B-981A-FF12569EB6EF}" destId="{07645EB3-1446-2549-B815-F97F8C81B703}" srcOrd="1" destOrd="0" parTransId="{8EDABBE4-BC0E-2E48-80F7-D023E44A54D3}" sibTransId="{C0F36B96-31F8-844B-A1FC-54F6AA74CD2B}"/>
    <dgm:cxn modelId="{746282AF-AC76-0841-8844-D953076B6FBA}" type="presParOf" srcId="{8D9037E3-23F8-4307-94B7-5BCA47DF7BE2}" destId="{DB7DA0EE-D777-469F-A0D4-6E5F2FB4328C}" srcOrd="0" destOrd="0" presId="urn:microsoft.com/office/officeart/2018/2/layout/IconVerticalSolidList"/>
    <dgm:cxn modelId="{019D1726-6222-BD47-9935-1BB6DF7EDE23}" type="presParOf" srcId="{DB7DA0EE-D777-469F-A0D4-6E5F2FB4328C}" destId="{DFD6B717-19E9-48FA-9722-DB6280BB761D}" srcOrd="0" destOrd="0" presId="urn:microsoft.com/office/officeart/2018/2/layout/IconVerticalSolidList"/>
    <dgm:cxn modelId="{CD61AB78-3552-4D44-B785-D786A2E0913F}" type="presParOf" srcId="{DB7DA0EE-D777-469F-A0D4-6E5F2FB4328C}" destId="{8C2BBA05-7953-4EBF-AABC-8F8975C89D1C}" srcOrd="1" destOrd="0" presId="urn:microsoft.com/office/officeart/2018/2/layout/IconVerticalSolidList"/>
    <dgm:cxn modelId="{54860938-19DA-5B48-92CB-EF99670DC12F}" type="presParOf" srcId="{DB7DA0EE-D777-469F-A0D4-6E5F2FB4328C}" destId="{515D0FDE-D70D-4B27-BDFE-B402BA530EE7}" srcOrd="2" destOrd="0" presId="urn:microsoft.com/office/officeart/2018/2/layout/IconVerticalSolidList"/>
    <dgm:cxn modelId="{EBD813B3-0FFA-824C-BA63-9C4088FFA0AF}" type="presParOf" srcId="{DB7DA0EE-D777-469F-A0D4-6E5F2FB4328C}" destId="{A3A8B10F-C5C7-43D2-BFF8-B5728A5ADC76}" srcOrd="3" destOrd="0" presId="urn:microsoft.com/office/officeart/2018/2/layout/IconVerticalSolidList"/>
    <dgm:cxn modelId="{D695BF24-5A84-034E-9EAA-6852C839E9D9}" type="presParOf" srcId="{DB7DA0EE-D777-469F-A0D4-6E5F2FB4328C}" destId="{9FF94BBB-59B2-4BA7-9EF8-EC8E3FC221D0}" srcOrd="4" destOrd="0" presId="urn:microsoft.com/office/officeart/2018/2/layout/IconVerticalSolidList"/>
    <dgm:cxn modelId="{F5603732-2F12-184D-94E0-91C2B77B62E8}" type="presParOf" srcId="{8D9037E3-23F8-4307-94B7-5BCA47DF7BE2}" destId="{C22E2893-B7EC-46A4-93CC-5178628AED40}" srcOrd="1" destOrd="0" presId="urn:microsoft.com/office/officeart/2018/2/layout/IconVerticalSolidList"/>
    <dgm:cxn modelId="{CB015E15-2FFE-F14D-A0F3-030D023F975C}" type="presParOf" srcId="{8D9037E3-23F8-4307-94B7-5BCA47DF7BE2}" destId="{CE53B5D1-75B8-4C12-AD66-F2BA19ADC95C}" srcOrd="2" destOrd="0" presId="urn:microsoft.com/office/officeart/2018/2/layout/IconVerticalSolidList"/>
    <dgm:cxn modelId="{5579A861-502A-9C43-B09F-920194320A97}" type="presParOf" srcId="{CE53B5D1-75B8-4C12-AD66-F2BA19ADC95C}" destId="{BCA37110-2023-4397-9358-01E9F983806C}" srcOrd="0" destOrd="0" presId="urn:microsoft.com/office/officeart/2018/2/layout/IconVerticalSolidList"/>
    <dgm:cxn modelId="{A08B71CB-7842-934E-A164-95EEE5EEF772}" type="presParOf" srcId="{CE53B5D1-75B8-4C12-AD66-F2BA19ADC95C}" destId="{FB540D4B-9013-40B9-9FB5-888F7D52A63B}" srcOrd="1" destOrd="0" presId="urn:microsoft.com/office/officeart/2018/2/layout/IconVerticalSolidList"/>
    <dgm:cxn modelId="{99218FED-42DB-0A48-8ED8-86506E24591F}" type="presParOf" srcId="{CE53B5D1-75B8-4C12-AD66-F2BA19ADC95C}" destId="{275B7716-609E-41D5-89E5-003DFFE180F2}" srcOrd="2" destOrd="0" presId="urn:microsoft.com/office/officeart/2018/2/layout/IconVerticalSolidList"/>
    <dgm:cxn modelId="{48C30A71-54A3-E54B-AD2B-8EC8383AB32C}" type="presParOf" srcId="{CE53B5D1-75B8-4C12-AD66-F2BA19ADC95C}" destId="{B7D251DF-403E-421E-BFDD-6655782E7F86}" srcOrd="3" destOrd="0" presId="urn:microsoft.com/office/officeart/2018/2/layout/IconVerticalSolidList"/>
    <dgm:cxn modelId="{34F1925B-95D7-274D-BF63-774724A31508}" type="presParOf" srcId="{CE53B5D1-75B8-4C12-AD66-F2BA19ADC95C}" destId="{9D0A4A40-B520-4F69-9CDA-A4C65B814F56}" srcOrd="4" destOrd="0" presId="urn:microsoft.com/office/officeart/2018/2/layout/IconVerticalSolidList"/>
    <dgm:cxn modelId="{D8A5ACD5-4613-C44E-8B51-E500CE6347C4}" type="presParOf" srcId="{8D9037E3-23F8-4307-94B7-5BCA47DF7BE2}" destId="{B0468C2F-1236-4466-87BE-9DFDD833A76D}" srcOrd="3" destOrd="0" presId="urn:microsoft.com/office/officeart/2018/2/layout/IconVerticalSolidList"/>
    <dgm:cxn modelId="{A4CDF6E3-0377-7F47-AD88-23D3395EAEFA}" type="presParOf" srcId="{8D9037E3-23F8-4307-94B7-5BCA47DF7BE2}" destId="{CF379F77-32C1-472E-914B-06047A706602}" srcOrd="4" destOrd="0" presId="urn:microsoft.com/office/officeart/2018/2/layout/IconVerticalSolidList"/>
    <dgm:cxn modelId="{729B171F-F04A-DC4B-B013-FF523A61E15E}" type="presParOf" srcId="{CF379F77-32C1-472E-914B-06047A706602}" destId="{A7D246C6-5FCB-4E9B-A808-15ABFE4DE6D3}" srcOrd="0" destOrd="0" presId="urn:microsoft.com/office/officeart/2018/2/layout/IconVerticalSolidList"/>
    <dgm:cxn modelId="{68EFC560-4696-824C-8C22-6B910642A9B1}" type="presParOf" srcId="{CF379F77-32C1-472E-914B-06047A706602}" destId="{98ECA4CF-C967-4586-8EEC-9A844E688933}" srcOrd="1" destOrd="0" presId="urn:microsoft.com/office/officeart/2018/2/layout/IconVerticalSolidList"/>
    <dgm:cxn modelId="{2C5C71A5-6DB1-7341-A8BD-6E003992C0C8}" type="presParOf" srcId="{CF379F77-32C1-472E-914B-06047A706602}" destId="{FFF8A1F1-C679-4CE7-B607-4170E3400380}" srcOrd="2" destOrd="0" presId="urn:microsoft.com/office/officeart/2018/2/layout/IconVerticalSolidList"/>
    <dgm:cxn modelId="{6E70FD8B-91B2-6945-B333-A85641528EBA}" type="presParOf" srcId="{CF379F77-32C1-472E-914B-06047A706602}" destId="{AAFAAA12-53AB-40CC-846D-DB6634D0CEFD}" srcOrd="3" destOrd="0" presId="urn:microsoft.com/office/officeart/2018/2/layout/IconVerticalSolidList"/>
    <dgm:cxn modelId="{D6CF5C41-4F26-6B45-934D-40B54BEC700B}" type="presParOf" srcId="{CF379F77-32C1-472E-914B-06047A706602}" destId="{74B92F36-C3B1-43CF-813B-2B4223DE7F04}"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D6B717-19E9-48FA-9722-DB6280BB761D}">
      <dsp:nvSpPr>
        <dsp:cNvPr id="0" name=""/>
        <dsp:cNvSpPr/>
      </dsp:nvSpPr>
      <dsp:spPr>
        <a:xfrm>
          <a:off x="0" y="531"/>
          <a:ext cx="11215234"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2BBA05-7953-4EBF-AABC-8F8975C89D1C}">
      <dsp:nvSpPr>
        <dsp:cNvPr id="0" name=""/>
        <dsp:cNvSpPr/>
      </dsp:nvSpPr>
      <dsp:spPr>
        <a:xfrm>
          <a:off x="375988" y="280191"/>
          <a:ext cx="683614" cy="68361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A8B10F-C5C7-43D2-BFF8-B5728A5ADC76}">
      <dsp:nvSpPr>
        <dsp:cNvPr id="0" name=""/>
        <dsp:cNvSpPr/>
      </dsp:nvSpPr>
      <dsp:spPr>
        <a:xfrm>
          <a:off x="1435590" y="531"/>
          <a:ext cx="5046855"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What went well</a:t>
          </a:r>
        </a:p>
      </dsp:txBody>
      <dsp:txXfrm>
        <a:off x="1435590" y="531"/>
        <a:ext cx="5046855" cy="1242935"/>
      </dsp:txXfrm>
    </dsp:sp>
    <dsp:sp modelId="{9FF94BBB-59B2-4BA7-9EF8-EC8E3FC221D0}">
      <dsp:nvSpPr>
        <dsp:cNvPr id="0" name=""/>
        <dsp:cNvSpPr/>
      </dsp:nvSpPr>
      <dsp:spPr>
        <a:xfrm>
          <a:off x="6482446" y="531"/>
          <a:ext cx="4732788"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666750">
            <a:lnSpc>
              <a:spcPct val="100000"/>
            </a:lnSpc>
            <a:spcBef>
              <a:spcPct val="0"/>
            </a:spcBef>
            <a:spcAft>
              <a:spcPct val="35000"/>
            </a:spcAft>
            <a:buNone/>
          </a:pPr>
          <a:r>
            <a:rPr lang="en-US" sz="1500" kern="1200"/>
            <a:t>Using </a:t>
          </a:r>
          <a:r>
            <a:rPr lang="en-US" sz="1500" kern="1200">
              <a:hlinkClick xmlns:r="http://schemas.openxmlformats.org/officeDocument/2006/relationships" r:id="rId3"/>
            </a:rPr>
            <a:t>repl.it</a:t>
          </a:r>
          <a:r>
            <a:rPr lang="en-US" sz="1500" kern="1200"/>
            <a:t> as our code collaboration tool and cloud hosting provider</a:t>
          </a:r>
        </a:p>
        <a:p>
          <a:pPr marL="0" lvl="0" indent="0" algn="l" defTabSz="666750">
            <a:lnSpc>
              <a:spcPct val="100000"/>
            </a:lnSpc>
            <a:spcBef>
              <a:spcPct val="0"/>
            </a:spcBef>
            <a:spcAft>
              <a:spcPct val="35000"/>
            </a:spcAft>
            <a:buNone/>
          </a:pPr>
          <a:r>
            <a:rPr lang="en-US" sz="1500" kern="1200"/>
            <a:t>Tri-weekly meetings to make sure roadblocks are avoided</a:t>
          </a:r>
        </a:p>
      </dsp:txBody>
      <dsp:txXfrm>
        <a:off x="6482446" y="531"/>
        <a:ext cx="4732788" cy="1242935"/>
      </dsp:txXfrm>
    </dsp:sp>
    <dsp:sp modelId="{BCA37110-2023-4397-9358-01E9F983806C}">
      <dsp:nvSpPr>
        <dsp:cNvPr id="0" name=""/>
        <dsp:cNvSpPr/>
      </dsp:nvSpPr>
      <dsp:spPr>
        <a:xfrm>
          <a:off x="0" y="1554201"/>
          <a:ext cx="11215234"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540D4B-9013-40B9-9FB5-888F7D52A63B}">
      <dsp:nvSpPr>
        <dsp:cNvPr id="0" name=""/>
        <dsp:cNvSpPr/>
      </dsp:nvSpPr>
      <dsp:spPr>
        <a:xfrm>
          <a:off x="375988" y="1833861"/>
          <a:ext cx="683614" cy="683614"/>
        </a:xfrm>
        <a:prstGeom prst="rect">
          <a:avLst/>
        </a:prstGeom>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D251DF-403E-421E-BFDD-6655782E7F86}">
      <dsp:nvSpPr>
        <dsp:cNvPr id="0" name=""/>
        <dsp:cNvSpPr/>
      </dsp:nvSpPr>
      <dsp:spPr>
        <a:xfrm>
          <a:off x="1435590" y="1554201"/>
          <a:ext cx="5046855"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What needs improvement</a:t>
          </a:r>
        </a:p>
      </dsp:txBody>
      <dsp:txXfrm>
        <a:off x="1435590" y="1554201"/>
        <a:ext cx="5046855" cy="1242935"/>
      </dsp:txXfrm>
    </dsp:sp>
    <dsp:sp modelId="{9D0A4A40-B520-4F69-9CDA-A4C65B814F56}">
      <dsp:nvSpPr>
        <dsp:cNvPr id="0" name=""/>
        <dsp:cNvSpPr/>
      </dsp:nvSpPr>
      <dsp:spPr>
        <a:xfrm>
          <a:off x="6482446" y="1554201"/>
          <a:ext cx="4732788"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666750">
            <a:lnSpc>
              <a:spcPct val="100000"/>
            </a:lnSpc>
            <a:spcBef>
              <a:spcPct val="0"/>
            </a:spcBef>
            <a:spcAft>
              <a:spcPct val="35000"/>
            </a:spcAft>
            <a:buNone/>
          </a:pPr>
          <a:r>
            <a:rPr lang="en-US" sz="1500" kern="1200"/>
            <a:t>Sprint planned items needs to be enforced to avoid mid sprint scope changes</a:t>
          </a:r>
        </a:p>
        <a:p>
          <a:pPr marL="0" lvl="0" indent="0" algn="l" defTabSz="666750">
            <a:lnSpc>
              <a:spcPct val="100000"/>
            </a:lnSpc>
            <a:spcBef>
              <a:spcPct val="0"/>
            </a:spcBef>
            <a:spcAft>
              <a:spcPct val="35000"/>
            </a:spcAft>
            <a:buNone/>
          </a:pPr>
          <a:r>
            <a:rPr lang="en-US" sz="1500" kern="1200"/>
            <a:t>We need to work on stories and tasks in a timely manner</a:t>
          </a:r>
        </a:p>
      </dsp:txBody>
      <dsp:txXfrm>
        <a:off x="6482446" y="1554201"/>
        <a:ext cx="4732788" cy="1242935"/>
      </dsp:txXfrm>
    </dsp:sp>
    <dsp:sp modelId="{A7D246C6-5FCB-4E9B-A808-15ABFE4DE6D3}">
      <dsp:nvSpPr>
        <dsp:cNvPr id="0" name=""/>
        <dsp:cNvSpPr/>
      </dsp:nvSpPr>
      <dsp:spPr>
        <a:xfrm>
          <a:off x="0" y="3107870"/>
          <a:ext cx="11215234"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ECA4CF-C967-4586-8EEC-9A844E688933}">
      <dsp:nvSpPr>
        <dsp:cNvPr id="0" name=""/>
        <dsp:cNvSpPr/>
      </dsp:nvSpPr>
      <dsp:spPr>
        <a:xfrm>
          <a:off x="375988" y="3387531"/>
          <a:ext cx="683614" cy="683614"/>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FAAA12-53AB-40CC-846D-DB6634D0CEFD}">
      <dsp:nvSpPr>
        <dsp:cNvPr id="0" name=""/>
        <dsp:cNvSpPr/>
      </dsp:nvSpPr>
      <dsp:spPr>
        <a:xfrm>
          <a:off x="1435590" y="3107870"/>
          <a:ext cx="5046855"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Next Steps</a:t>
          </a:r>
        </a:p>
      </dsp:txBody>
      <dsp:txXfrm>
        <a:off x="1435590" y="3107870"/>
        <a:ext cx="5046855" cy="1242935"/>
      </dsp:txXfrm>
    </dsp:sp>
    <dsp:sp modelId="{74B92F36-C3B1-43CF-813B-2B4223DE7F04}">
      <dsp:nvSpPr>
        <dsp:cNvPr id="0" name=""/>
        <dsp:cNvSpPr/>
      </dsp:nvSpPr>
      <dsp:spPr>
        <a:xfrm>
          <a:off x="6482446" y="3107870"/>
          <a:ext cx="4732788"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666750">
            <a:lnSpc>
              <a:spcPct val="100000"/>
            </a:lnSpc>
            <a:spcBef>
              <a:spcPct val="0"/>
            </a:spcBef>
            <a:spcAft>
              <a:spcPct val="35000"/>
            </a:spcAft>
            <a:buNone/>
          </a:pPr>
          <a:r>
            <a:rPr lang="en-US" sz="1500" kern="1200"/>
            <a:t>Read </a:t>
          </a:r>
          <a:r>
            <a:rPr lang="en-US" sz="1500" kern="1200">
              <a:hlinkClick xmlns:r="http://schemas.openxmlformats.org/officeDocument/2006/relationships" r:id="rId3"/>
            </a:rPr>
            <a:t>repl.it</a:t>
          </a:r>
          <a:r>
            <a:rPr lang="en-US" sz="1500" kern="1200"/>
            <a:t> documentation for better understanding </a:t>
          </a:r>
        </a:p>
      </dsp:txBody>
      <dsp:txXfrm>
        <a:off x="6482446" y="3107870"/>
        <a:ext cx="4732788" cy="124293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2/22/21</a:t>
            </a:fld>
            <a:endParaRPr lang="en-US"/>
          </a:p>
        </p:txBody>
      </p:sp>
      <p:sp>
        <p:nvSpPr>
          <p:cNvPr id="4" name="Footer Placeholder 3">
            <a:extLst>
              <a:ext uri="{FF2B5EF4-FFF2-40B4-BE49-F238E27FC236}">
                <a16:creationId xmlns:a16="http://schemas.microsoft.com/office/drawing/2014/main"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a:t>
            </a:fld>
            <a:endParaRPr lang="en-US"/>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2/22/21</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a:t>
            </a:fld>
            <a:endParaRPr lang="en-US" noProof="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Jasmine Washington, and this is Team 5, </a:t>
            </a:r>
            <a:r>
              <a:rPr lang="en-US" dirty="0" err="1"/>
              <a:t>HiddenAgility’s</a:t>
            </a:r>
            <a:r>
              <a:rPr lang="en-US" dirty="0"/>
              <a:t> Sprint 5 presentation on our project called </a:t>
            </a:r>
            <a:r>
              <a:rPr lang="en-US" dirty="0" err="1"/>
              <a:t>SymCheck</a:t>
            </a:r>
            <a:r>
              <a:rPr lang="en-US" dirty="0"/>
              <a:t>. Team members include Alan Singleton, Briana Figueroa, Morgan Franklin, </a:t>
            </a:r>
            <a:r>
              <a:rPr lang="en-US" dirty="0" err="1"/>
              <a:t>Sayema</a:t>
            </a:r>
            <a:r>
              <a:rPr lang="en-US" dirty="0"/>
              <a:t> Islam, and Swapnil </a:t>
            </a:r>
            <a:r>
              <a:rPr lang="en-US" dirty="0" err="1"/>
              <a:t>Kadekar</a:t>
            </a:r>
            <a:r>
              <a:rPr lang="en-US" dirty="0"/>
              <a:t>.</a:t>
            </a:r>
          </a:p>
        </p:txBody>
      </p:sp>
      <p:sp>
        <p:nvSpPr>
          <p:cNvPr id="4" name="Slide Number Placeholder 3"/>
          <p:cNvSpPr>
            <a:spLocks noGrp="1"/>
          </p:cNvSpPr>
          <p:nvPr>
            <p:ph type="sldNum" sz="quarter" idx="5"/>
          </p:nvPr>
        </p:nvSpPr>
        <p:spPr/>
        <p:txBody>
          <a:bodyPr/>
          <a:lstStyle/>
          <a:p>
            <a:fld id="{1734D747-9380-41EE-9946-EC9EC0CA5D1E}" type="slidenum">
              <a:rPr lang="en-US" noProof="0" smtClean="0"/>
              <a:t>1</a:t>
            </a:fld>
            <a:endParaRPr lang="en-US" noProof="0"/>
          </a:p>
        </p:txBody>
      </p:sp>
    </p:spTree>
    <p:extLst>
      <p:ext uri="{BB962C8B-B14F-4D97-AF65-F5344CB8AC3E}">
        <p14:creationId xmlns:p14="http://schemas.microsoft.com/office/powerpoint/2010/main" val="1214114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Read the table</a:t>
            </a:r>
          </a:p>
        </p:txBody>
      </p:sp>
      <p:sp>
        <p:nvSpPr>
          <p:cNvPr id="4" name="Slide Number Placeholder 3"/>
          <p:cNvSpPr>
            <a:spLocks noGrp="1"/>
          </p:cNvSpPr>
          <p:nvPr>
            <p:ph type="sldNum" sz="quarter" idx="5"/>
          </p:nvPr>
        </p:nvSpPr>
        <p:spPr/>
        <p:txBody>
          <a:bodyPr/>
          <a:lstStyle/>
          <a:p>
            <a:fld id="{1734D747-9380-41EE-9946-EC9EC0CA5D1E}" type="slidenum">
              <a:rPr lang="en-US" noProof="0" smtClean="0"/>
              <a:t>15</a:t>
            </a:fld>
            <a:endParaRPr lang="en-US" noProof="0"/>
          </a:p>
        </p:txBody>
      </p:sp>
    </p:spTree>
    <p:extLst>
      <p:ext uri="{BB962C8B-B14F-4D97-AF65-F5344CB8AC3E}">
        <p14:creationId xmlns:p14="http://schemas.microsoft.com/office/powerpoint/2010/main" val="2361516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Read the table</a:t>
            </a:r>
          </a:p>
        </p:txBody>
      </p:sp>
      <p:sp>
        <p:nvSpPr>
          <p:cNvPr id="4" name="Slide Number Placeholder 3"/>
          <p:cNvSpPr>
            <a:spLocks noGrp="1"/>
          </p:cNvSpPr>
          <p:nvPr>
            <p:ph type="sldNum" sz="quarter" idx="5"/>
          </p:nvPr>
        </p:nvSpPr>
        <p:spPr/>
        <p:txBody>
          <a:bodyPr/>
          <a:lstStyle/>
          <a:p>
            <a:fld id="{1734D747-9380-41EE-9946-EC9EC0CA5D1E}" type="slidenum">
              <a:rPr lang="en-US" noProof="0" smtClean="0"/>
              <a:t>16</a:t>
            </a:fld>
            <a:endParaRPr lang="en-US" noProof="0"/>
          </a:p>
        </p:txBody>
      </p:sp>
    </p:spTree>
    <p:extLst>
      <p:ext uri="{BB962C8B-B14F-4D97-AF65-F5344CB8AC3E}">
        <p14:creationId xmlns:p14="http://schemas.microsoft.com/office/powerpoint/2010/main" val="1532568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Up next is Briana with our application demo.</a:t>
            </a:r>
          </a:p>
        </p:txBody>
      </p:sp>
      <p:sp>
        <p:nvSpPr>
          <p:cNvPr id="4" name="Slide Number Placeholder 3"/>
          <p:cNvSpPr>
            <a:spLocks noGrp="1"/>
          </p:cNvSpPr>
          <p:nvPr>
            <p:ph type="sldNum" sz="quarter" idx="5"/>
          </p:nvPr>
        </p:nvSpPr>
        <p:spPr/>
        <p:txBody>
          <a:bodyPr/>
          <a:lstStyle/>
          <a:p>
            <a:fld id="{1734D747-9380-41EE-9946-EC9EC0CA5D1E}" type="slidenum">
              <a:rPr lang="en-US" noProof="0" smtClean="0"/>
              <a:t>17</a:t>
            </a:fld>
            <a:endParaRPr lang="en-US" noProof="0"/>
          </a:p>
        </p:txBody>
      </p:sp>
    </p:spTree>
    <p:extLst>
      <p:ext uri="{BB962C8B-B14F-4D97-AF65-F5344CB8AC3E}">
        <p14:creationId xmlns:p14="http://schemas.microsoft.com/office/powerpoint/2010/main" val="30532264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Briana Figueroa</a:t>
            </a:r>
          </a:p>
        </p:txBody>
      </p:sp>
      <p:sp>
        <p:nvSpPr>
          <p:cNvPr id="4" name="Slide Number Placeholder 3"/>
          <p:cNvSpPr>
            <a:spLocks noGrp="1"/>
          </p:cNvSpPr>
          <p:nvPr>
            <p:ph type="sldNum" sz="quarter" idx="5"/>
          </p:nvPr>
        </p:nvSpPr>
        <p:spPr/>
        <p:txBody>
          <a:bodyPr/>
          <a:lstStyle/>
          <a:p>
            <a:fld id="{1734D747-9380-41EE-9946-EC9EC0CA5D1E}" type="slidenum">
              <a:rPr lang="en-US" noProof="0" smtClean="0"/>
              <a:t>18</a:t>
            </a:fld>
            <a:endParaRPr lang="en-US" noProof="0"/>
          </a:p>
        </p:txBody>
      </p:sp>
    </p:spTree>
    <p:extLst>
      <p:ext uri="{BB962C8B-B14F-4D97-AF65-F5344CB8AC3E}">
        <p14:creationId xmlns:p14="http://schemas.microsoft.com/office/powerpoint/2010/main" val="6618209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this is Jasmine again and I will walk through our product backlog</a:t>
            </a:r>
          </a:p>
        </p:txBody>
      </p:sp>
      <p:sp>
        <p:nvSpPr>
          <p:cNvPr id="4" name="Slide Number Placeholder 3"/>
          <p:cNvSpPr>
            <a:spLocks noGrp="1"/>
          </p:cNvSpPr>
          <p:nvPr>
            <p:ph type="sldNum" sz="quarter" idx="5"/>
          </p:nvPr>
        </p:nvSpPr>
        <p:spPr/>
        <p:txBody>
          <a:bodyPr/>
          <a:lstStyle/>
          <a:p>
            <a:fld id="{1734D747-9380-41EE-9946-EC9EC0CA5D1E}" type="slidenum">
              <a:rPr lang="en-US" noProof="0" smtClean="0"/>
              <a:t>20</a:t>
            </a:fld>
            <a:endParaRPr lang="en-US" noProof="0"/>
          </a:p>
        </p:txBody>
      </p:sp>
    </p:spTree>
    <p:extLst>
      <p:ext uri="{BB962C8B-B14F-4D97-AF65-F5344CB8AC3E}">
        <p14:creationId xmlns:p14="http://schemas.microsoft.com/office/powerpoint/2010/main" val="16961947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we have 15 items total with 5 user stories. </a:t>
            </a:r>
          </a:p>
          <a:p>
            <a:r>
              <a:rPr lang="en-US" dirty="0"/>
              <a:t>-1</a:t>
            </a:r>
            <a:r>
              <a:rPr lang="en-US" baseline="30000" dirty="0"/>
              <a:t>st</a:t>
            </a:r>
            <a:r>
              <a:rPr lang="en-US" dirty="0"/>
              <a:t> story will allow patients to do an optional questionnaire after uploading their image to receive a more accurate diagnosis. Questions would be based on their image results, for example, if a user is found to have chickenpox, one of the questions will ask if they had chickenpox in the past. Depending on their response, the confidence percentage may increase or decrease.</a:t>
            </a:r>
          </a:p>
          <a:p>
            <a:r>
              <a:rPr lang="en-US" dirty="0"/>
              <a:t>-2nd story: This user story requires us to make our application mobile friendly since anyone can access our application via a web browser.</a:t>
            </a:r>
          </a:p>
          <a:p>
            <a:r>
              <a:rPr lang="en-US" dirty="0"/>
              <a:t>-3</a:t>
            </a:r>
            <a:r>
              <a:rPr lang="en-US" baseline="30000" dirty="0"/>
              <a:t>rd</a:t>
            </a:r>
            <a:r>
              <a:rPr lang="en-US" dirty="0"/>
              <a:t> story: This story requires us to have language within our Homepage that tells patients what illnesses </a:t>
            </a:r>
            <a:r>
              <a:rPr lang="en-US" dirty="0" err="1"/>
              <a:t>SymCheck</a:t>
            </a:r>
            <a:r>
              <a:rPr lang="en-US" dirty="0"/>
              <a:t> can diagnose. Although we only do a few, in the future it could be many and this information is </a:t>
            </a:r>
            <a:r>
              <a:rPr lang="en-US" dirty="0" err="1"/>
              <a:t>crititcal</a:t>
            </a:r>
            <a:r>
              <a:rPr lang="en-US" dirty="0"/>
              <a:t> for users to be able to understand if </a:t>
            </a:r>
            <a:r>
              <a:rPr lang="en-US" dirty="0" err="1"/>
              <a:t>SymCheck</a:t>
            </a:r>
            <a:r>
              <a:rPr lang="en-US" dirty="0"/>
              <a:t> is right for them.</a:t>
            </a:r>
          </a:p>
          <a:p>
            <a:pPr marL="171450" indent="-171450">
              <a:buFontTx/>
              <a:buChar char="-"/>
            </a:pPr>
            <a:r>
              <a:rPr lang="en-US" dirty="0"/>
              <a:t>4</a:t>
            </a:r>
            <a:r>
              <a:rPr lang="en-US" baseline="30000" dirty="0"/>
              <a:t>th</a:t>
            </a:r>
            <a:r>
              <a:rPr lang="en-US" dirty="0"/>
              <a:t> story: Because we built a self diagnosing tool, it is very helpful to have an FAQ page where patients can find most common questions answered.</a:t>
            </a:r>
          </a:p>
          <a:p>
            <a:pPr marL="171450" indent="-171450">
              <a:buFontTx/>
              <a:buChar char="-"/>
            </a:pPr>
            <a:r>
              <a:rPr lang="en-US" dirty="0"/>
              <a:t>5</a:t>
            </a:r>
            <a:r>
              <a:rPr lang="en-US" baseline="30000" dirty="0"/>
              <a:t>th</a:t>
            </a:r>
            <a:r>
              <a:rPr lang="en-US" dirty="0"/>
              <a:t> story: This story calls for user friendly </a:t>
            </a:r>
            <a:r>
              <a:rPr lang="en-US" dirty="0" err="1"/>
              <a:t>deisgn</a:t>
            </a:r>
            <a:r>
              <a:rPr lang="en-US" dirty="0"/>
              <a:t> principles. As of right now, </a:t>
            </a:r>
            <a:r>
              <a:rPr lang="en-US" dirty="0" err="1"/>
              <a:t>SymCheck</a:t>
            </a:r>
            <a:r>
              <a:rPr lang="en-US" dirty="0"/>
              <a:t> has buttons for each page and this needs to be upgraded to a navigation bar so that moving from page to page is seamless as possible.</a:t>
            </a:r>
          </a:p>
          <a:p>
            <a:pPr marL="171450" indent="-171450">
              <a:buFontTx/>
              <a:buChar char="-"/>
            </a:pPr>
            <a:endParaRPr lang="en-US" dirty="0"/>
          </a:p>
          <a:p>
            <a:pPr marL="171450" indent="-171450">
              <a:buFontTx/>
              <a:buChar char="-"/>
            </a:pPr>
            <a:r>
              <a:rPr lang="en-US" dirty="0"/>
              <a:t>Next, is our tasks to be completed. We will be adding a new illness, ringworm, to our list of image based diagnosis. We will also work on our next sprint presentations, update our technical paper, </a:t>
            </a:r>
            <a:r>
              <a:rPr lang="en-US" dirty="0" err="1"/>
              <a:t>mauals</a:t>
            </a:r>
            <a:r>
              <a:rPr lang="en-US" dirty="0"/>
              <a:t> and GitHub. We will also develop a python script to clear our media folder of user uploaded images for privacy purposes. If we are not able to provide a script, we will implement a database to secure image data confidentiality. We will also redesign </a:t>
            </a:r>
            <a:r>
              <a:rPr lang="en-US" dirty="0" err="1"/>
              <a:t>SymCheck</a:t>
            </a:r>
            <a:r>
              <a:rPr lang="en-US" dirty="0"/>
              <a:t> to provide a more elegant look and feel of the website, and add disclaimers for each page.</a:t>
            </a:r>
          </a:p>
          <a:p>
            <a:pPr marL="171450" indent="-171450">
              <a:buFontTx/>
              <a:buChar char="-"/>
            </a:pPr>
            <a:r>
              <a:rPr lang="en-US" dirty="0"/>
              <a:t>That is all for our product backlog, up next is Alan with </a:t>
            </a:r>
            <a:r>
              <a:rPr lang="en-US"/>
              <a:t>our Timeline.</a:t>
            </a:r>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21</a:t>
            </a:fld>
            <a:endParaRPr lang="en-US" noProof="0"/>
          </a:p>
        </p:txBody>
      </p:sp>
    </p:spTree>
    <p:extLst>
      <p:ext uri="{BB962C8B-B14F-4D97-AF65-F5344CB8AC3E}">
        <p14:creationId xmlns:p14="http://schemas.microsoft.com/office/powerpoint/2010/main" val="880580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(Alan Singleton)</a:t>
            </a:r>
            <a:endParaRPr lang="en-US"/>
          </a:p>
        </p:txBody>
      </p:sp>
      <p:sp>
        <p:nvSpPr>
          <p:cNvPr id="4" name="Slide Number Placeholder 3"/>
          <p:cNvSpPr>
            <a:spLocks noGrp="1"/>
          </p:cNvSpPr>
          <p:nvPr>
            <p:ph type="sldNum" sz="quarter" idx="5"/>
          </p:nvPr>
        </p:nvSpPr>
        <p:spPr/>
        <p:txBody>
          <a:bodyPr/>
          <a:lstStyle/>
          <a:p>
            <a:fld id="{1734D747-9380-41EE-9946-EC9EC0CA5D1E}" type="slidenum">
              <a:rPr lang="en-US" noProof="0" smtClean="0"/>
              <a:t>22</a:t>
            </a:fld>
            <a:endParaRPr lang="en-US" noProof="0"/>
          </a:p>
        </p:txBody>
      </p:sp>
    </p:spTree>
    <p:extLst>
      <p:ext uri="{BB962C8B-B14F-4D97-AF65-F5344CB8AC3E}">
        <p14:creationId xmlns:p14="http://schemas.microsoft.com/office/powerpoint/2010/main" val="2539769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Read information provided on timeline</a:t>
            </a:r>
          </a:p>
        </p:txBody>
      </p:sp>
      <p:sp>
        <p:nvSpPr>
          <p:cNvPr id="4" name="Slide Number Placeholder 3"/>
          <p:cNvSpPr>
            <a:spLocks noGrp="1"/>
          </p:cNvSpPr>
          <p:nvPr>
            <p:ph type="sldNum" sz="quarter" idx="5"/>
          </p:nvPr>
        </p:nvSpPr>
        <p:spPr/>
        <p:txBody>
          <a:bodyPr/>
          <a:lstStyle/>
          <a:p>
            <a:fld id="{1734D747-9380-41EE-9946-EC9EC0CA5D1E}" type="slidenum">
              <a:rPr lang="en-US" noProof="0" smtClean="0"/>
              <a:t>23</a:t>
            </a:fld>
            <a:endParaRPr lang="en-US" noProof="0"/>
          </a:p>
        </p:txBody>
      </p:sp>
    </p:spTree>
    <p:extLst>
      <p:ext uri="{BB962C8B-B14F-4D97-AF65-F5344CB8AC3E}">
        <p14:creationId xmlns:p14="http://schemas.microsoft.com/office/powerpoint/2010/main" val="3567087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(Alan Singleton)</a:t>
            </a:r>
            <a:endParaRPr lang="en-US"/>
          </a:p>
        </p:txBody>
      </p:sp>
      <p:sp>
        <p:nvSpPr>
          <p:cNvPr id="4" name="Slide Number Placeholder 3"/>
          <p:cNvSpPr>
            <a:spLocks noGrp="1"/>
          </p:cNvSpPr>
          <p:nvPr>
            <p:ph type="sldNum" sz="quarter" idx="5"/>
          </p:nvPr>
        </p:nvSpPr>
        <p:spPr/>
        <p:txBody>
          <a:bodyPr/>
          <a:lstStyle/>
          <a:p>
            <a:fld id="{1734D747-9380-41EE-9946-EC9EC0CA5D1E}" type="slidenum">
              <a:rPr lang="en-US" noProof="0" smtClean="0"/>
              <a:t>24</a:t>
            </a:fld>
            <a:endParaRPr lang="en-US" noProof="0"/>
          </a:p>
        </p:txBody>
      </p:sp>
    </p:spTree>
    <p:extLst>
      <p:ext uri="{BB962C8B-B14F-4D97-AF65-F5344CB8AC3E}">
        <p14:creationId xmlns:p14="http://schemas.microsoft.com/office/powerpoint/2010/main" val="1255791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our agenda for today, we will discuss our project overview. This includes explaining what </a:t>
            </a:r>
            <a:r>
              <a:rPr lang="en-US" dirty="0" err="1"/>
              <a:t>SymCheck</a:t>
            </a:r>
            <a:r>
              <a:rPr lang="en-US" dirty="0"/>
              <a:t> is, what kind of personas are involved, and our plans for this semester. Next, we will do a comparison of Sprint 4 and Sprint 5 major stories completed to remind you of what we accomplished last Sprint. We will also highlight the new technologies that was used in this sprint. Then, we will dive into our Sprint 5 artifacts which include a review of our committed items and completed ones, our acceptance criteria, and test cases for our user stories. Followed by that, we will show you a demo of the new features added in Sprint 5. Then, we will go over our product backlog and explain </a:t>
            </a:r>
            <a:r>
              <a:rPr lang="en-US"/>
              <a:t>each item. We will then show you </a:t>
            </a:r>
            <a:r>
              <a:rPr lang="en-US" dirty="0"/>
              <a:t>how </a:t>
            </a:r>
            <a:r>
              <a:rPr lang="en-US"/>
              <a:t>our product backlog</a:t>
            </a:r>
            <a:r>
              <a:rPr lang="en-US" dirty="0"/>
              <a:t> will get done over the next few sprints. Next up is our retrospectives and we close with our conclusion. Presenting next is </a:t>
            </a:r>
            <a:r>
              <a:rPr lang="en-US" dirty="0" err="1"/>
              <a:t>Sayema</a:t>
            </a:r>
            <a:r>
              <a:rPr lang="en-US" dirty="0"/>
              <a:t> with our Project Overview.</a:t>
            </a:r>
          </a:p>
        </p:txBody>
      </p:sp>
      <p:sp>
        <p:nvSpPr>
          <p:cNvPr id="4" name="Slide Number Placeholder 3"/>
          <p:cNvSpPr>
            <a:spLocks noGrp="1"/>
          </p:cNvSpPr>
          <p:nvPr>
            <p:ph type="sldNum" sz="quarter" idx="5"/>
          </p:nvPr>
        </p:nvSpPr>
        <p:spPr/>
        <p:txBody>
          <a:bodyPr/>
          <a:lstStyle/>
          <a:p>
            <a:fld id="{1734D747-9380-41EE-9946-EC9EC0CA5D1E}" type="slidenum">
              <a:rPr lang="en-US" noProof="0" smtClean="0"/>
              <a:t>2</a:t>
            </a:fld>
            <a:endParaRPr lang="en-US" noProof="0"/>
          </a:p>
        </p:txBody>
      </p:sp>
    </p:spTree>
    <p:extLst>
      <p:ext uri="{BB962C8B-B14F-4D97-AF65-F5344CB8AC3E}">
        <p14:creationId xmlns:p14="http://schemas.microsoft.com/office/powerpoint/2010/main" val="910883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t>
            </a:r>
            <a:r>
              <a:rPr lang="en-US" b="1" err="1"/>
              <a:t>Sayema</a:t>
            </a:r>
            <a:r>
              <a:rPr lang="en-US" b="1"/>
              <a:t> Islam)</a:t>
            </a:r>
            <a:endParaRPr lang="en-US"/>
          </a:p>
        </p:txBody>
      </p:sp>
      <p:sp>
        <p:nvSpPr>
          <p:cNvPr id="4" name="Slide Number Placeholder 3"/>
          <p:cNvSpPr>
            <a:spLocks noGrp="1"/>
          </p:cNvSpPr>
          <p:nvPr>
            <p:ph type="sldNum" sz="quarter" idx="5"/>
          </p:nvPr>
        </p:nvSpPr>
        <p:spPr/>
        <p:txBody>
          <a:bodyPr/>
          <a:lstStyle/>
          <a:p>
            <a:fld id="{1734D747-9380-41EE-9946-EC9EC0CA5D1E}" type="slidenum">
              <a:rPr lang="en-US" noProof="0" smtClean="0"/>
              <a:t>3</a:t>
            </a:fld>
            <a:endParaRPr lang="en-US" noProof="0"/>
          </a:p>
        </p:txBody>
      </p:sp>
    </p:spTree>
    <p:extLst>
      <p:ext uri="{BB962C8B-B14F-4D97-AF65-F5344CB8AC3E}">
        <p14:creationId xmlns:p14="http://schemas.microsoft.com/office/powerpoint/2010/main" val="701222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(Swapnil </a:t>
            </a:r>
            <a:r>
              <a:rPr lang="en-US" b="1" err="1"/>
              <a:t>Kadekar</a:t>
            </a:r>
            <a:r>
              <a:rPr lang="en-US" b="1"/>
              <a:t>)</a:t>
            </a:r>
            <a:endParaRPr lang="en-US"/>
          </a:p>
        </p:txBody>
      </p:sp>
      <p:sp>
        <p:nvSpPr>
          <p:cNvPr id="4" name="Slide Number Placeholder 3"/>
          <p:cNvSpPr>
            <a:spLocks noGrp="1"/>
          </p:cNvSpPr>
          <p:nvPr>
            <p:ph type="sldNum" sz="quarter" idx="5"/>
          </p:nvPr>
        </p:nvSpPr>
        <p:spPr/>
        <p:txBody>
          <a:bodyPr/>
          <a:lstStyle/>
          <a:p>
            <a:fld id="{1734D747-9380-41EE-9946-EC9EC0CA5D1E}" type="slidenum">
              <a:rPr lang="en-US" noProof="0" smtClean="0"/>
              <a:t>9</a:t>
            </a:fld>
            <a:endParaRPr lang="en-US" noProof="0"/>
          </a:p>
        </p:txBody>
      </p:sp>
    </p:spTree>
    <p:extLst>
      <p:ext uri="{BB962C8B-B14F-4D97-AF65-F5344CB8AC3E}">
        <p14:creationId xmlns:p14="http://schemas.microsoft.com/office/powerpoint/2010/main" val="9938105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Sprint 4, our focus was building the foundation of SymCheck, which is performing illness prediction based on images. We created an algorithm with a 78% accuracy of diagnosing chickenpox and pinkeye. We also provided information about these illnesses within our results page that explains what the symptoms are and when to see the doctor. This information is directly from the CDC because we are not license medical professionals. We also added a capability that allows users to find the nearest hospital or urgent care from their location.</a:t>
            </a:r>
          </a:p>
          <a:p>
            <a:endParaRPr lang="en-US"/>
          </a:p>
          <a:p>
            <a:r>
              <a:rPr lang="en-US"/>
              <a:t>In Sprint 5, our focus was developing a chatbot for </a:t>
            </a:r>
            <a:r>
              <a:rPr lang="en-US" err="1"/>
              <a:t>SymCheck</a:t>
            </a:r>
            <a:r>
              <a:rPr lang="en-US"/>
              <a:t> to act as a virtual assistant. Currently, it can direct users to various resources such as our GitHub Wiki, the CDC website, or reach us via email. We also added a capability that shows the user their uploaded image for confirmation before submitting their image. Lastly, we hosted </a:t>
            </a:r>
            <a:r>
              <a:rPr lang="en-US" err="1"/>
              <a:t>SymCheck</a:t>
            </a:r>
            <a:r>
              <a:rPr lang="en-US"/>
              <a:t> to the cloud so that users have easier access to our application. </a:t>
            </a:r>
          </a:p>
        </p:txBody>
      </p:sp>
      <p:sp>
        <p:nvSpPr>
          <p:cNvPr id="4" name="Slide Number Placeholder 3"/>
          <p:cNvSpPr>
            <a:spLocks noGrp="1"/>
          </p:cNvSpPr>
          <p:nvPr>
            <p:ph type="sldNum" sz="quarter" idx="5"/>
          </p:nvPr>
        </p:nvSpPr>
        <p:spPr/>
        <p:txBody>
          <a:bodyPr/>
          <a:lstStyle/>
          <a:p>
            <a:fld id="{1734D747-9380-41EE-9946-EC9EC0CA5D1E}" type="slidenum">
              <a:rPr lang="en-US" noProof="0" smtClean="0"/>
              <a:t>10</a:t>
            </a:fld>
            <a:endParaRPr lang="en-US" noProof="0"/>
          </a:p>
        </p:txBody>
      </p:sp>
    </p:spTree>
    <p:extLst>
      <p:ext uri="{BB962C8B-B14F-4D97-AF65-F5344CB8AC3E}">
        <p14:creationId xmlns:p14="http://schemas.microsoft.com/office/powerpoint/2010/main" val="1501988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up, is Morgan and she will explain in more detail of Sprint 5, thank you.</a:t>
            </a:r>
          </a:p>
        </p:txBody>
      </p:sp>
      <p:sp>
        <p:nvSpPr>
          <p:cNvPr id="4" name="Slide Number Placeholder 3"/>
          <p:cNvSpPr>
            <a:spLocks noGrp="1"/>
          </p:cNvSpPr>
          <p:nvPr>
            <p:ph type="sldNum" sz="quarter" idx="5"/>
          </p:nvPr>
        </p:nvSpPr>
        <p:spPr/>
        <p:txBody>
          <a:bodyPr/>
          <a:lstStyle/>
          <a:p>
            <a:fld id="{1734D747-9380-41EE-9946-EC9EC0CA5D1E}" type="slidenum">
              <a:rPr lang="en-US" noProof="0" smtClean="0"/>
              <a:t>11</a:t>
            </a:fld>
            <a:endParaRPr lang="en-US" noProof="0"/>
          </a:p>
        </p:txBody>
      </p:sp>
    </p:spTree>
    <p:extLst>
      <p:ext uri="{BB962C8B-B14F-4D97-AF65-F5344CB8AC3E}">
        <p14:creationId xmlns:p14="http://schemas.microsoft.com/office/powerpoint/2010/main" val="3431395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(Morgan Franklin)</a:t>
            </a:r>
            <a:endParaRPr lang="en-US"/>
          </a:p>
        </p:txBody>
      </p:sp>
      <p:sp>
        <p:nvSpPr>
          <p:cNvPr id="4" name="Slide Number Placeholder 3"/>
          <p:cNvSpPr>
            <a:spLocks noGrp="1"/>
          </p:cNvSpPr>
          <p:nvPr>
            <p:ph type="sldNum" sz="quarter" idx="5"/>
          </p:nvPr>
        </p:nvSpPr>
        <p:spPr/>
        <p:txBody>
          <a:bodyPr/>
          <a:lstStyle/>
          <a:p>
            <a:fld id="{1734D747-9380-41EE-9946-EC9EC0CA5D1E}" type="slidenum">
              <a:rPr lang="en-US" noProof="0" smtClean="0"/>
              <a:t>12</a:t>
            </a:fld>
            <a:endParaRPr lang="en-US" noProof="0"/>
          </a:p>
        </p:txBody>
      </p:sp>
    </p:spTree>
    <p:extLst>
      <p:ext uri="{BB962C8B-B14F-4D97-AF65-F5344CB8AC3E}">
        <p14:creationId xmlns:p14="http://schemas.microsoft.com/office/powerpoint/2010/main" val="3295261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Sprint 5, we have committed to the following tasks and user stories. This is sorted based on priority, so the highest priority was to create our chatbot. Next, was to find more images of chickenpox and pinkeye so that our ML algorithm could have a higher accuracy percentage. Then we decided to work on creating questions for a new “Advanced Prediction” page where users will answer yes or no to a series of questions that will either increase or decrease the patient’s prediction confidence. Then we also worked on cleaning up our code for better readability and consistency. Another user story was fulfilled by creating the capability to see uploaded images before submitting for diagnosis. We also redid all of our user stories and acceptance criteria's to reflect the proper type of user, which is patient. We also linked all of our stories, test cases and acceptance criteria together. Lastly we created this presentation for you!</a:t>
            </a:r>
          </a:p>
        </p:txBody>
      </p:sp>
      <p:sp>
        <p:nvSpPr>
          <p:cNvPr id="4" name="Slide Number Placeholder 3"/>
          <p:cNvSpPr>
            <a:spLocks noGrp="1"/>
          </p:cNvSpPr>
          <p:nvPr>
            <p:ph type="sldNum" sz="quarter" idx="5"/>
          </p:nvPr>
        </p:nvSpPr>
        <p:spPr/>
        <p:txBody>
          <a:bodyPr/>
          <a:lstStyle/>
          <a:p>
            <a:fld id="{1734D747-9380-41EE-9946-EC9EC0CA5D1E}" type="slidenum">
              <a:rPr lang="en-US" noProof="0" smtClean="0"/>
              <a:t>13</a:t>
            </a:fld>
            <a:endParaRPr lang="en-US" noProof="0"/>
          </a:p>
        </p:txBody>
      </p:sp>
    </p:spTree>
    <p:extLst>
      <p:ext uri="{BB962C8B-B14F-4D97-AF65-F5344CB8AC3E}">
        <p14:creationId xmlns:p14="http://schemas.microsoft.com/office/powerpoint/2010/main" val="3019775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We not only completed all tasks within Sprint 5, but we also added a user story and a task. During our last Sprint, Sprint 4, we said that we needed to find a collaboration coding tool as our Retrospective. We were able to find this through </a:t>
            </a:r>
            <a:r>
              <a:rPr lang="en-US" err="1"/>
              <a:t>repl.it</a:t>
            </a:r>
            <a:r>
              <a:rPr lang="en-US"/>
              <a:t>.</a:t>
            </a:r>
            <a:r>
              <a:rPr lang="en-US" sz="1200" b="0" i="0" u="none" strike="noStrike" kern="1200">
                <a:solidFill>
                  <a:schemeClr val="tx1"/>
                </a:solidFill>
                <a:effectLst/>
                <a:latin typeface="+mn-lt"/>
                <a:ea typeface="+mn-ea"/>
                <a:cs typeface="+mn-cs"/>
              </a:rPr>
              <a:t> Lets look into our acceptance criteria and test cases for each of these stories.</a:t>
            </a:r>
          </a:p>
          <a:p>
            <a:endParaRPr lang="en-US"/>
          </a:p>
        </p:txBody>
      </p:sp>
      <p:sp>
        <p:nvSpPr>
          <p:cNvPr id="4" name="Slide Number Placeholder 3"/>
          <p:cNvSpPr>
            <a:spLocks noGrp="1"/>
          </p:cNvSpPr>
          <p:nvPr>
            <p:ph type="sldNum" sz="quarter" idx="5"/>
          </p:nvPr>
        </p:nvSpPr>
        <p:spPr/>
        <p:txBody>
          <a:bodyPr/>
          <a:lstStyle/>
          <a:p>
            <a:fld id="{1734D747-9380-41EE-9946-EC9EC0CA5D1E}" type="slidenum">
              <a:rPr lang="en-US" noProof="0" smtClean="0"/>
              <a:t>14</a:t>
            </a:fld>
            <a:endParaRPr lang="en-US" noProof="0"/>
          </a:p>
        </p:txBody>
      </p:sp>
    </p:spTree>
    <p:extLst>
      <p:ext uri="{BB962C8B-B14F-4D97-AF65-F5344CB8AC3E}">
        <p14:creationId xmlns:p14="http://schemas.microsoft.com/office/powerpoint/2010/main" val="2444351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7" name="Group 6">
            <a:extLst>
              <a:ext uri="{FF2B5EF4-FFF2-40B4-BE49-F238E27FC236}">
                <a16:creationId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Right Triangle 16">
                <a:extLst>
                  <a:ext uri="{FF2B5EF4-FFF2-40B4-BE49-F238E27FC236}">
                    <a16:creationId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Right Triangle 17">
                <a:extLst>
                  <a:ext uri="{FF2B5EF4-FFF2-40B4-BE49-F238E27FC236}">
                    <a16:creationId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Right Triangle 18">
                <a:extLst>
                  <a:ext uri="{FF2B5EF4-FFF2-40B4-BE49-F238E27FC236}">
                    <a16:creationId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9" name="Freeform: Shape 12">
              <a:extLst>
                <a:ext uri="{FF2B5EF4-FFF2-40B4-BE49-F238E27FC236}">
                  <a16:creationId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1" name="Freeform: Shape 12">
              <a:extLst>
                <a:ext uri="{FF2B5EF4-FFF2-40B4-BE49-F238E27FC236}">
                  <a16:creationId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12" name="Group 11">
              <a:extLst>
                <a:ext uri="{FF2B5EF4-FFF2-40B4-BE49-F238E27FC236}">
                  <a16:creationId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Freeform: Shape 12">
                <a:extLst>
                  <a:ext uri="{FF2B5EF4-FFF2-40B4-BE49-F238E27FC236}">
                    <a16:creationId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sp>
        <p:nvSpPr>
          <p:cNvPr id="2" name="Title 1">
            <a:extLst>
              <a:ext uri="{FF2B5EF4-FFF2-40B4-BE49-F238E27FC236}">
                <a16:creationId xmlns:a16="http://schemas.microsoft.com/office/drawing/2014/main"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a16="http://schemas.microsoft.com/office/drawing/2014/main"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a:t>Click to edit Master subtitle style</a:t>
            </a:r>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
        <p:nvSpPr>
          <p:cNvPr id="20" name="Content Placeholder 2">
            <a:extLst>
              <a:ext uri="{FF2B5EF4-FFF2-40B4-BE49-F238E27FC236}">
                <a16:creationId xmlns:a16="http://schemas.microsoft.com/office/drawing/2014/main"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Content Placeholder 3">
            <a:extLst>
              <a:ext uri="{FF2B5EF4-FFF2-40B4-BE49-F238E27FC236}">
                <a16:creationId xmlns:a16="http://schemas.microsoft.com/office/drawing/2014/main"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9959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0" name="Picture Placeholder 8">
            <a:extLst>
              <a:ext uri="{FF2B5EF4-FFF2-40B4-BE49-F238E27FC236}">
                <a16:creationId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p>
        </p:txBody>
      </p:sp>
      <p:sp>
        <p:nvSpPr>
          <p:cNvPr id="21" name="Picture Placeholder 8">
            <a:extLst>
              <a:ext uri="{FF2B5EF4-FFF2-40B4-BE49-F238E27FC236}">
                <a16:creationId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p>
        </p:txBody>
      </p:sp>
      <p:sp>
        <p:nvSpPr>
          <p:cNvPr id="22" name="Picture Placeholder 8">
            <a:extLst>
              <a:ext uri="{FF2B5EF4-FFF2-40B4-BE49-F238E27FC236}">
                <a16:creationId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p>
        </p:txBody>
      </p:sp>
      <p:sp>
        <p:nvSpPr>
          <p:cNvPr id="23" name="Picture Placeholder 8">
            <a:extLst>
              <a:ext uri="{FF2B5EF4-FFF2-40B4-BE49-F238E27FC236}">
                <a16:creationId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p>
        </p:txBody>
      </p:sp>
      <p:sp>
        <p:nvSpPr>
          <p:cNvPr id="24" name="Picture Placeholder 8">
            <a:extLst>
              <a:ext uri="{FF2B5EF4-FFF2-40B4-BE49-F238E27FC236}">
                <a16:creationId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p>
        </p:txBody>
      </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7" name="Text Placeholder 22">
            <a:extLst>
              <a:ext uri="{FF2B5EF4-FFF2-40B4-BE49-F238E27FC236}">
                <a16:creationId xmlns:a16="http://schemas.microsoft.com/office/drawing/2014/main"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8" name="Text Placeholder 22">
            <a:extLst>
              <a:ext uri="{FF2B5EF4-FFF2-40B4-BE49-F238E27FC236}">
                <a16:creationId xmlns:a16="http://schemas.microsoft.com/office/drawing/2014/main"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9" name="Text Placeholder 22">
            <a:extLst>
              <a:ext uri="{FF2B5EF4-FFF2-40B4-BE49-F238E27FC236}">
                <a16:creationId xmlns:a16="http://schemas.microsoft.com/office/drawing/2014/main"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0" name="Text Placeholder 22">
            <a:extLst>
              <a:ext uri="{FF2B5EF4-FFF2-40B4-BE49-F238E27FC236}">
                <a16:creationId xmlns:a16="http://schemas.microsoft.com/office/drawing/2014/main"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cxnSp>
        <p:nvCxnSpPr>
          <p:cNvPr id="7" name="Straight Connector 6">
            <a:extLst>
              <a:ext uri="{FF2B5EF4-FFF2-40B4-BE49-F238E27FC236}">
                <a16:creationId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Tree>
    <p:extLst>
      <p:ext uri="{BB962C8B-B14F-4D97-AF65-F5344CB8AC3E}">
        <p14:creationId xmlns:p14="http://schemas.microsoft.com/office/powerpoint/2010/main" val="476266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a:t>Insert image</a:t>
            </a:r>
          </a:p>
        </p:txBody>
      </p:sp>
      <p:sp>
        <p:nvSpPr>
          <p:cNvPr id="36" name="Text Placeholder 22">
            <a:extLst>
              <a:ext uri="{FF2B5EF4-FFF2-40B4-BE49-F238E27FC236}">
                <a16:creationId xmlns:a16="http://schemas.microsoft.com/office/drawing/2014/main"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7" name="Text Placeholder 22">
            <a:extLst>
              <a:ext uri="{FF2B5EF4-FFF2-40B4-BE49-F238E27FC236}">
                <a16:creationId xmlns:a16="http://schemas.microsoft.com/office/drawing/2014/main"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544745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a:t>Insert image</a:t>
            </a:r>
          </a:p>
        </p:txBody>
      </p:sp>
    </p:spTree>
    <p:extLst>
      <p:ext uri="{BB962C8B-B14F-4D97-AF65-F5344CB8AC3E}">
        <p14:creationId xmlns:p14="http://schemas.microsoft.com/office/powerpoint/2010/main" val="2486826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
        <p:nvSpPr>
          <p:cNvPr id="20" name="Picture Placeholder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54065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Content Placeholder 2">
            <a:extLst>
              <a:ext uri="{FF2B5EF4-FFF2-40B4-BE49-F238E27FC236}">
                <a16:creationId xmlns:a16="http://schemas.microsoft.com/office/drawing/2014/main"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12989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Freeform: Shape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20" name="Freeform: Shape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21" name="Freeform: Shape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Freeform: Shape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24" name="Group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6" name="Freeform: Shape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30" name="Freeform: Shape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1" name="Slide Number Placeholder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Tree>
    <p:extLst>
      <p:ext uri="{BB962C8B-B14F-4D97-AF65-F5344CB8AC3E}">
        <p14:creationId xmlns:p14="http://schemas.microsoft.com/office/powerpoint/2010/main" val="2672304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6" name="Group 5">
            <a:extLst>
              <a:ext uri="{FF2B5EF4-FFF2-40B4-BE49-F238E27FC236}">
                <a16:creationId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Right Triangle 17">
              <a:extLst>
                <a:ext uri="{FF2B5EF4-FFF2-40B4-BE49-F238E27FC236}">
                  <a16:creationId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Right Triangle 18">
              <a:extLst>
                <a:ext uri="{FF2B5EF4-FFF2-40B4-BE49-F238E27FC236}">
                  <a16:creationId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236386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32" name="Freeform: Shape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30" name="Freeform: Shape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 name="Freeform: Shape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Right Triangle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Freeform: Shape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Freeform: Shape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3" name="Freeform: Shape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4" name="Freeform: Shape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5" name="Freeform: Shape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grpSp>
        <p:nvGrpSpPr>
          <p:cNvPr id="16" name="Group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Freeform: Shape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19" name="Group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Freeform: Shape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22" name="Slide Number Placeholder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
        <p:nvSpPr>
          <p:cNvPr id="23" name="Title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26" name="Group 25">
            <a:extLst>
              <a:ext uri="{FF2B5EF4-FFF2-40B4-BE49-F238E27FC236}">
                <a16:creationId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28" name="Freeform: Shape 27">
              <a:extLst>
                <a:ext uri="{FF2B5EF4-FFF2-40B4-BE49-F238E27FC236}">
                  <a16:creationId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grpSp>
      <p:sp>
        <p:nvSpPr>
          <p:cNvPr id="29" name="Freeform: Shape 28">
            <a:extLst>
              <a:ext uri="{FF2B5EF4-FFF2-40B4-BE49-F238E27FC236}">
                <a16:creationId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30" name="Freeform: Shape 29">
            <a:extLst>
              <a:ext uri="{FF2B5EF4-FFF2-40B4-BE49-F238E27FC236}">
                <a16:creationId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grpSp>
        <p:nvGrpSpPr>
          <p:cNvPr id="31" name="Group 30">
            <a:extLst>
              <a:ext uri="{FF2B5EF4-FFF2-40B4-BE49-F238E27FC236}">
                <a16:creationId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3" name="Freeform: Shape 32">
              <a:extLst>
                <a:ext uri="{FF2B5EF4-FFF2-40B4-BE49-F238E27FC236}">
                  <a16:creationId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35" name="Slide Number Placeholder 4">
            <a:extLst>
              <a:ext uri="{FF2B5EF4-FFF2-40B4-BE49-F238E27FC236}">
                <a16:creationId xmlns:a16="http://schemas.microsoft.com/office/drawing/2014/main"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 name="Oval 3">
            <a:extLst>
              <a:ext uri="{FF2B5EF4-FFF2-40B4-BE49-F238E27FC236}">
                <a16:creationId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Title 1">
            <a:extLst>
              <a:ext uri="{FF2B5EF4-FFF2-40B4-BE49-F238E27FC236}">
                <a16:creationId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3" name="Text Placeholder 22">
            <a:extLst>
              <a:ext uri="{FF2B5EF4-FFF2-40B4-BE49-F238E27FC236}">
                <a16:creationId xmlns:a16="http://schemas.microsoft.com/office/drawing/2014/main"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
        <p:nvSpPr>
          <p:cNvPr id="7" name="Text Placeholder 6">
            <a:extLst>
              <a:ext uri="{FF2B5EF4-FFF2-40B4-BE49-F238E27FC236}">
                <a16:creationId xmlns:a16="http://schemas.microsoft.com/office/drawing/2014/main"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a:t>Click to edit Master text styles</a:t>
            </a:r>
          </a:p>
        </p:txBody>
      </p:sp>
    </p:spTree>
    <p:extLst>
      <p:ext uri="{BB962C8B-B14F-4D97-AF65-F5344CB8AC3E}">
        <p14:creationId xmlns:p14="http://schemas.microsoft.com/office/powerpoint/2010/main" val="290474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
        <p:nvSpPr>
          <p:cNvPr id="20" name="Content Placeholder 2">
            <a:extLst>
              <a:ext uri="{FF2B5EF4-FFF2-40B4-BE49-F238E27FC236}">
                <a16:creationId xmlns:a16="http://schemas.microsoft.com/office/drawing/2014/main"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36708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a:p>
        </p:txBody>
      </p:sp>
      <p:sp>
        <p:nvSpPr>
          <p:cNvPr id="25" name="Text Placeholder 2">
            <a:extLst>
              <a:ext uri="{FF2B5EF4-FFF2-40B4-BE49-F238E27FC236}">
                <a16:creationId xmlns:a16="http://schemas.microsoft.com/office/drawing/2014/main"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4">
            <a:extLst>
              <a:ext uri="{FF2B5EF4-FFF2-40B4-BE49-F238E27FC236}">
                <a16:creationId xmlns:a16="http://schemas.microsoft.com/office/drawing/2014/main"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Content Placeholder 3">
            <a:extLst>
              <a:ext uri="{FF2B5EF4-FFF2-40B4-BE49-F238E27FC236}">
                <a16:creationId xmlns:a16="http://schemas.microsoft.com/office/drawing/2014/main"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 name="Content Placeholder 5">
            <a:extLst>
              <a:ext uri="{FF2B5EF4-FFF2-40B4-BE49-F238E27FC236}">
                <a16:creationId xmlns:a16="http://schemas.microsoft.com/office/drawing/2014/main"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1916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a:t>
            </a:fld>
            <a:endParaRPr lang="en-US" noProof="0"/>
          </a:p>
        </p:txBody>
      </p:sp>
      <p:sp>
        <p:nvSpPr>
          <p:cNvPr id="5" name="Rectangle 4">
            <a:extLst>
              <a:ext uri="{FF2B5EF4-FFF2-40B4-BE49-F238E27FC236}">
                <a16:creationId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7" name="Freeform: Shape 9">
            <a:extLst>
              <a:ext uri="{FF2B5EF4-FFF2-40B4-BE49-F238E27FC236}">
                <a16:creationId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8" name="Freeform: Shape 17">
            <a:extLst>
              <a:ext uri="{FF2B5EF4-FFF2-40B4-BE49-F238E27FC236}">
                <a16:creationId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9" name="Freeform: Shape 11">
            <a:extLst>
              <a:ext uri="{FF2B5EF4-FFF2-40B4-BE49-F238E27FC236}">
                <a16:creationId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Freeform: Shape 7">
            <a:extLst>
              <a:ext uri="{FF2B5EF4-FFF2-40B4-BE49-F238E27FC236}">
                <a16:creationId xmlns:a16="http://schemas.microsoft.com/office/drawing/2014/main"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Title 1">
            <a:extLst>
              <a:ext uri="{FF2B5EF4-FFF2-40B4-BE49-F238E27FC236}">
                <a16:creationId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a:latin typeface="+mj-lt"/>
              </a:rPr>
              <a:t>Click to edit Master title style</a:t>
            </a:r>
          </a:p>
        </p:txBody>
      </p:sp>
      <p:grpSp>
        <p:nvGrpSpPr>
          <p:cNvPr id="12" name="Group 11">
            <a:extLst>
              <a:ext uri="{FF2B5EF4-FFF2-40B4-BE49-F238E27FC236}">
                <a16:creationId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Freeform: Shape 16">
              <a:extLst>
                <a:ext uri="{FF2B5EF4-FFF2-40B4-BE49-F238E27FC236}">
                  <a16:creationId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15" name="Group 14">
            <a:extLst>
              <a:ext uri="{FF2B5EF4-FFF2-40B4-BE49-F238E27FC236}">
                <a16:creationId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p>
          </p:txBody>
        </p:sp>
        <p:sp>
          <p:nvSpPr>
            <p:cNvPr id="17" name="Rectangle: Single Corner Snipped 2">
              <a:extLst>
                <a:ext uri="{FF2B5EF4-FFF2-40B4-BE49-F238E27FC236}">
                  <a16:creationId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18" name="Freeform: Shape 23">
            <a:extLst>
              <a:ext uri="{FF2B5EF4-FFF2-40B4-BE49-F238E27FC236}">
                <a16:creationId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Slide Number Placeholder 4">
            <a:extLst>
              <a:ext uri="{FF2B5EF4-FFF2-40B4-BE49-F238E27FC236}">
                <a16:creationId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7" r:id="rId7"/>
    <p:sldLayoutId id="2147483674" r:id="rId8"/>
    <p:sldLayoutId id="2147483665" r:id="rId9"/>
    <p:sldLayoutId id="2147483673" r:id="rId10"/>
    <p:sldLayoutId id="2147483662" r:id="rId11"/>
    <p:sldLayoutId id="2147483663" r:id="rId12"/>
    <p:sldLayoutId id="2147483664" r:id="rId13"/>
    <p:sldLayoutId id="2147483675" r:id="rId14"/>
    <p:sldLayoutId id="2147483676" r:id="rId15"/>
    <p:sldLayoutId id="2147483672" r:id="rId16"/>
    <p:sldLayoutId id="2147483667" r:id="rId17"/>
    <p:sldLayoutId id="214748366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19.sv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1.tiff"/></Relationships>
</file>

<file path=ppt/slides/_rels/slide1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s://symcheck.jazzymaya.repl.co/"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jazzymaya/HiddenAgility/wiki" TargetMode="External"/><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1.wdp"/><Relationship Id="rId18" Type="http://schemas.openxmlformats.org/officeDocument/2006/relationships/image" Target="../media/image11.svg"/><Relationship Id="rId3" Type="http://schemas.openxmlformats.org/officeDocument/2006/relationships/image" Target="../media/image1.png"/><Relationship Id="rId7" Type="http://schemas.openxmlformats.org/officeDocument/2006/relationships/hyperlink" Target="http://culturepointwapi.be/wakka.php?wiki=LancementDuProjetEuropeenDemo" TargetMode="External"/><Relationship Id="rId12" Type="http://schemas.openxmlformats.org/officeDocument/2006/relationships/image" Target="../media/image7.png"/><Relationship Id="rId17" Type="http://schemas.openxmlformats.org/officeDocument/2006/relationships/image" Target="../media/image10.png"/><Relationship Id="rId2" Type="http://schemas.openxmlformats.org/officeDocument/2006/relationships/notesSlide" Target="../notesSlides/notesSlide2.xml"/><Relationship Id="rId16" Type="http://schemas.openxmlformats.org/officeDocument/2006/relationships/image" Target="../media/image9.svg"/><Relationship Id="rId1" Type="http://schemas.openxmlformats.org/officeDocument/2006/relationships/slideLayout" Target="../slideLayouts/slideLayout11.xml"/><Relationship Id="rId6" Type="http://schemas.openxmlformats.org/officeDocument/2006/relationships/image" Target="../media/image3.png"/><Relationship Id="rId11" Type="http://schemas.openxmlformats.org/officeDocument/2006/relationships/image" Target="../media/image6.svg"/><Relationship Id="rId5" Type="http://schemas.openxmlformats.org/officeDocument/2006/relationships/hyperlink" Target="https://pixabay.com/en/recursion-icon-iteration-icon-2865934/" TargetMode="External"/><Relationship Id="rId1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hyperlink" Target="https://grasshopperherder.com/lean-startup-patterns-interview-with-sam-mcafee/" TargetMode="External"/><Relationship Id="rId14" Type="http://schemas.openxmlformats.org/officeDocument/2006/relationships/hyperlink" Target="https://www.pcihispano.com/10-anos-del-pci-ssc-la-linea-de-tiempo-del-comite-de-estandares/"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jazzymaya/HiddenAgility/wiki" TargetMode="External"/><Relationship Id="rId2" Type="http://schemas.openxmlformats.org/officeDocument/2006/relationships/hyperlink" Target="https://symcheck.jazzymaya.repl.co/"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2761488" y="685800"/>
            <a:ext cx="7077456" cy="2953512"/>
          </a:xfrm>
        </p:spPr>
        <p:txBody>
          <a:bodyPr/>
          <a:lstStyle/>
          <a:p>
            <a:r>
              <a:rPr lang="en-US"/>
              <a:t>SymCheck - Sprint 5 Presentation</a:t>
            </a:r>
          </a:p>
        </p:txBody>
      </p:sp>
      <p:sp>
        <p:nvSpPr>
          <p:cNvPr id="3" name="Subtitle 2">
            <a:extLst>
              <a:ext uri="{FF2B5EF4-FFF2-40B4-BE49-F238E27FC236}">
                <a16:creationId xmlns:a16="http://schemas.microsoft.com/office/drawing/2014/main" id="{0D537F64-4C96-4AA8-BB21-E8053A3186DD}"/>
              </a:ext>
            </a:extLst>
          </p:cNvPr>
          <p:cNvSpPr>
            <a:spLocks noGrp="1"/>
          </p:cNvSpPr>
          <p:nvPr>
            <p:ph type="subTitle" idx="1"/>
          </p:nvPr>
        </p:nvSpPr>
        <p:spPr>
          <a:xfrm>
            <a:off x="2761488" y="4241153"/>
            <a:ext cx="3202894" cy="2616847"/>
          </a:xfrm>
        </p:spPr>
        <p:txBody>
          <a:bodyPr/>
          <a:lstStyle/>
          <a:p>
            <a:pPr marL="0" indent="0">
              <a:buNone/>
            </a:pPr>
            <a:r>
              <a:rPr lang="en-US"/>
              <a:t>By:</a:t>
            </a:r>
          </a:p>
          <a:p>
            <a:pPr marL="0" indent="0">
              <a:buNone/>
            </a:pPr>
            <a:r>
              <a:rPr lang="en-US"/>
              <a:t>Alan Singleton, Briana Figueroa, Morgan Franklin, Jasmine Washington, </a:t>
            </a:r>
            <a:r>
              <a:rPr lang="en-US" err="1"/>
              <a:t>Sayema</a:t>
            </a:r>
            <a:r>
              <a:rPr lang="en-US"/>
              <a:t> Islam, and Swapnil </a:t>
            </a:r>
            <a:r>
              <a:rPr lang="en-US" err="1"/>
              <a:t>Kadekar</a:t>
            </a:r>
            <a:endParaRPr lang="en-US"/>
          </a:p>
        </p:txBody>
      </p:sp>
    </p:spTree>
    <p:extLst>
      <p:ext uri="{BB962C8B-B14F-4D97-AF65-F5344CB8AC3E}">
        <p14:creationId xmlns:p14="http://schemas.microsoft.com/office/powerpoint/2010/main" val="394693459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p:txBody>
          <a:bodyPr/>
          <a:lstStyle/>
          <a:p>
            <a:r>
              <a:rPr lang="en-US"/>
              <a:t>Comparison</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10</a:t>
            </a:fld>
            <a:endParaRPr lang="en-US"/>
          </a:p>
        </p:txBody>
      </p:sp>
      <p:sp>
        <p:nvSpPr>
          <p:cNvPr id="7" name="Text Placeholder 6">
            <a:extLst>
              <a:ext uri="{FF2B5EF4-FFF2-40B4-BE49-F238E27FC236}">
                <a16:creationId xmlns:a16="http://schemas.microsoft.com/office/drawing/2014/main" id="{B74126B4-1E6C-4FFF-9282-40E18A85A07F}"/>
              </a:ext>
            </a:extLst>
          </p:cNvPr>
          <p:cNvSpPr>
            <a:spLocks noGrp="1"/>
          </p:cNvSpPr>
          <p:nvPr>
            <p:ph type="body" sz="quarter" idx="1"/>
          </p:nvPr>
        </p:nvSpPr>
        <p:spPr/>
        <p:txBody>
          <a:bodyPr/>
          <a:lstStyle/>
          <a:p>
            <a:r>
              <a:rPr lang="en-US"/>
              <a:t>Sprint 4</a:t>
            </a:r>
          </a:p>
        </p:txBody>
      </p:sp>
      <p:sp>
        <p:nvSpPr>
          <p:cNvPr id="5" name="Text Placeholder 4">
            <a:extLst>
              <a:ext uri="{FF2B5EF4-FFF2-40B4-BE49-F238E27FC236}">
                <a16:creationId xmlns:a16="http://schemas.microsoft.com/office/drawing/2014/main" id="{E0C87788-476B-4620-8002-A5C1177AD6C1}"/>
              </a:ext>
            </a:extLst>
          </p:cNvPr>
          <p:cNvSpPr>
            <a:spLocks noGrp="1"/>
          </p:cNvSpPr>
          <p:nvPr>
            <p:ph type="body" sz="quarter" idx="3"/>
          </p:nvPr>
        </p:nvSpPr>
        <p:spPr/>
        <p:txBody>
          <a:bodyPr/>
          <a:lstStyle/>
          <a:p>
            <a:r>
              <a:rPr lang="en-US"/>
              <a:t>Sprint 5</a:t>
            </a:r>
          </a:p>
        </p:txBody>
      </p:sp>
      <p:sp>
        <p:nvSpPr>
          <p:cNvPr id="8" name="Text Placeholder 7">
            <a:extLst>
              <a:ext uri="{FF2B5EF4-FFF2-40B4-BE49-F238E27FC236}">
                <a16:creationId xmlns:a16="http://schemas.microsoft.com/office/drawing/2014/main" id="{47DC4E62-1A34-4F98-A451-214F1808519C}"/>
              </a:ext>
            </a:extLst>
          </p:cNvPr>
          <p:cNvSpPr>
            <a:spLocks noGrp="1"/>
          </p:cNvSpPr>
          <p:nvPr>
            <p:ph type="body" sz="quarter" idx="2"/>
          </p:nvPr>
        </p:nvSpPr>
        <p:spPr>
          <a:xfrm>
            <a:off x="444500" y="2505074"/>
            <a:ext cx="5157787" cy="3684587"/>
          </a:xfrm>
        </p:spPr>
        <p:txBody>
          <a:bodyPr>
            <a:normAutofit/>
          </a:bodyPr>
          <a:lstStyle/>
          <a:p>
            <a:r>
              <a:rPr lang="en-US"/>
              <a:t>We completed our machine learning algorithm to diagnose Chickenpox and Pinkeye.</a:t>
            </a:r>
          </a:p>
          <a:p>
            <a:pPr lvl="1"/>
            <a:r>
              <a:rPr lang="en-US"/>
              <a:t>The accuracy percentage is 78</a:t>
            </a:r>
          </a:p>
          <a:p>
            <a:r>
              <a:rPr lang="en-US"/>
              <a:t>We provided information about these illnesses such as when to see a doctor and typical symptoms. </a:t>
            </a:r>
          </a:p>
          <a:p>
            <a:pPr lvl="1"/>
            <a:r>
              <a:rPr lang="en-US"/>
              <a:t>This information is from the CDC</a:t>
            </a:r>
          </a:p>
          <a:p>
            <a:r>
              <a:rPr lang="en-US"/>
              <a:t>We added “Find nearest Emergency room” feature to our Image page and Results page.</a:t>
            </a:r>
          </a:p>
          <a:p>
            <a:pPr lvl="1"/>
            <a:r>
              <a:rPr lang="en-US"/>
              <a:t>Patients can find the nearest hospital or urgent care from their location</a:t>
            </a:r>
          </a:p>
          <a:p>
            <a:endParaRPr lang="en-US"/>
          </a:p>
          <a:p>
            <a:endParaRPr lang="en-US"/>
          </a:p>
          <a:p>
            <a:endParaRPr lang="en-US"/>
          </a:p>
          <a:p>
            <a:endParaRPr lang="en-US"/>
          </a:p>
        </p:txBody>
      </p:sp>
      <p:sp>
        <p:nvSpPr>
          <p:cNvPr id="6" name="Text Placeholder 5">
            <a:extLst>
              <a:ext uri="{FF2B5EF4-FFF2-40B4-BE49-F238E27FC236}">
                <a16:creationId xmlns:a16="http://schemas.microsoft.com/office/drawing/2014/main" id="{000A9570-5EF6-4AFB-9FCA-7C8998E3FEB1}"/>
              </a:ext>
            </a:extLst>
          </p:cNvPr>
          <p:cNvSpPr>
            <a:spLocks noGrp="1"/>
          </p:cNvSpPr>
          <p:nvPr>
            <p:ph type="body" sz="quarter" idx="4"/>
          </p:nvPr>
        </p:nvSpPr>
        <p:spPr/>
        <p:txBody>
          <a:bodyPr>
            <a:normAutofit lnSpcReduction="10000"/>
          </a:bodyPr>
          <a:lstStyle/>
          <a:p>
            <a:r>
              <a:rPr lang="en-US"/>
              <a:t>We added a new capability that allows you to see the image uploaded for confirmation purposes.</a:t>
            </a:r>
          </a:p>
          <a:p>
            <a:r>
              <a:rPr lang="en-US"/>
              <a:t>We added a chatbot to each page that acts as a virtual assistant for </a:t>
            </a:r>
            <a:r>
              <a:rPr lang="en-US" err="1"/>
              <a:t>SymCheck</a:t>
            </a:r>
            <a:r>
              <a:rPr lang="en-US"/>
              <a:t>.</a:t>
            </a:r>
          </a:p>
          <a:p>
            <a:pPr lvl="1"/>
            <a:r>
              <a:rPr lang="en-US"/>
              <a:t>It can direct users to various resources such as our GitHub, the CDC website, or reach us via email</a:t>
            </a:r>
          </a:p>
          <a:p>
            <a:r>
              <a:rPr lang="en-US"/>
              <a:t>We hosted our application to the cloud for easier accessibility.</a:t>
            </a:r>
          </a:p>
          <a:p>
            <a:pPr lvl="1"/>
            <a:r>
              <a:rPr lang="en-US"/>
              <a:t>Users can access </a:t>
            </a:r>
            <a:r>
              <a:rPr lang="en-US" err="1"/>
              <a:t>SymCheck</a:t>
            </a:r>
            <a:r>
              <a:rPr lang="en-US"/>
              <a:t> on any laptop or desktop</a:t>
            </a:r>
          </a:p>
          <a:p>
            <a:pPr lvl="1"/>
            <a:r>
              <a:rPr lang="en-US"/>
              <a:t>There is no need to install and run </a:t>
            </a:r>
            <a:r>
              <a:rPr lang="en-US" err="1"/>
              <a:t>SymCheck</a:t>
            </a:r>
            <a:r>
              <a:rPr lang="en-US"/>
              <a:t> on your device</a:t>
            </a:r>
          </a:p>
          <a:p>
            <a:endParaRPr lang="en-US"/>
          </a:p>
        </p:txBody>
      </p:sp>
    </p:spTree>
    <p:extLst>
      <p:ext uri="{BB962C8B-B14F-4D97-AF65-F5344CB8AC3E}">
        <p14:creationId xmlns:p14="http://schemas.microsoft.com/office/powerpoint/2010/main" val="360727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851B7-9929-FE4F-BA6F-A413ED3ED13C}"/>
              </a:ext>
            </a:extLst>
          </p:cNvPr>
          <p:cNvSpPr>
            <a:spLocks noGrp="1"/>
          </p:cNvSpPr>
          <p:nvPr>
            <p:ph type="title"/>
          </p:nvPr>
        </p:nvSpPr>
        <p:spPr/>
        <p:txBody>
          <a:bodyPr/>
          <a:lstStyle/>
          <a:p>
            <a:r>
              <a:rPr lang="en-US"/>
              <a:t>Sprint 5 New Technologies</a:t>
            </a:r>
          </a:p>
        </p:txBody>
      </p:sp>
      <p:sp>
        <p:nvSpPr>
          <p:cNvPr id="3" name="Slide Number Placeholder 2">
            <a:extLst>
              <a:ext uri="{FF2B5EF4-FFF2-40B4-BE49-F238E27FC236}">
                <a16:creationId xmlns:a16="http://schemas.microsoft.com/office/drawing/2014/main" id="{D03A21A5-2408-3B4D-A0C8-F2F2CBD0ACD3}"/>
              </a:ext>
            </a:extLst>
          </p:cNvPr>
          <p:cNvSpPr>
            <a:spLocks noGrp="1"/>
          </p:cNvSpPr>
          <p:nvPr>
            <p:ph type="sldNum" sz="quarter" idx="12"/>
          </p:nvPr>
        </p:nvSpPr>
        <p:spPr/>
        <p:txBody>
          <a:bodyPr/>
          <a:lstStyle/>
          <a:p>
            <a:fld id="{C263D6C4-4840-40CC-AC84-17E24B3B7BDE}" type="slidenum">
              <a:rPr lang="en-US" noProof="0" smtClean="0"/>
              <a:pPr/>
              <a:t>11</a:t>
            </a:fld>
            <a:endParaRPr lang="en-US" noProof="0"/>
          </a:p>
        </p:txBody>
      </p:sp>
      <p:pic>
        <p:nvPicPr>
          <p:cNvPr id="10" name="Content Placeholder 9" descr="Logo&#10;&#10;Description automatically generated">
            <a:extLst>
              <a:ext uri="{FF2B5EF4-FFF2-40B4-BE49-F238E27FC236}">
                <a16:creationId xmlns:a16="http://schemas.microsoft.com/office/drawing/2014/main" id="{23C1B888-83E3-B545-BDEF-8FBA9B10B20D}"/>
              </a:ext>
            </a:extLst>
          </p:cNvPr>
          <p:cNvPicPr>
            <a:picLocks noGrp="1" noChangeAspect="1"/>
          </p:cNvPicPr>
          <p:nvPr>
            <p:ph sz="quarter" idx="4"/>
          </p:nvPr>
        </p:nvPicPr>
        <p:blipFill>
          <a:blip r:embed="rId3">
            <a:duotone>
              <a:schemeClr val="accent2">
                <a:shade val="45000"/>
                <a:satMod val="135000"/>
              </a:schemeClr>
              <a:prstClr val="white"/>
            </a:duotone>
          </a:blip>
          <a:stretch>
            <a:fillRect/>
          </a:stretch>
        </p:blipFill>
        <p:spPr>
          <a:xfrm>
            <a:off x="743712" y="1506488"/>
            <a:ext cx="5183187" cy="1368685"/>
          </a:xfrm>
        </p:spPr>
      </p:pic>
      <p:pic>
        <p:nvPicPr>
          <p:cNvPr id="8" name="Graphic 7">
            <a:extLst>
              <a:ext uri="{FF2B5EF4-FFF2-40B4-BE49-F238E27FC236}">
                <a16:creationId xmlns:a16="http://schemas.microsoft.com/office/drawing/2014/main" id="{A289228E-1B14-504F-947F-247FE517D1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48818" y="1369239"/>
            <a:ext cx="3999470" cy="1505934"/>
          </a:xfrm>
          <a:prstGeom prst="rect">
            <a:avLst/>
          </a:prstGeom>
        </p:spPr>
      </p:pic>
      <p:sp>
        <p:nvSpPr>
          <p:cNvPr id="4" name="TextBox 3">
            <a:extLst>
              <a:ext uri="{FF2B5EF4-FFF2-40B4-BE49-F238E27FC236}">
                <a16:creationId xmlns:a16="http://schemas.microsoft.com/office/drawing/2014/main" id="{C95389B9-74BD-4D9A-887D-F648DC9805ED}"/>
              </a:ext>
            </a:extLst>
          </p:cNvPr>
          <p:cNvSpPr txBox="1"/>
          <p:nvPr/>
        </p:nvSpPr>
        <p:spPr>
          <a:xfrm>
            <a:off x="856890" y="3531079"/>
            <a:ext cx="4871048" cy="2031325"/>
          </a:xfrm>
          <a:prstGeom prst="rect">
            <a:avLst/>
          </a:prstGeom>
          <a:noFill/>
          <a:ln>
            <a:solidFill>
              <a:srgbClr val="00335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chemeClr val="bg1"/>
                </a:solidFill>
                <a:ea typeface="+mn-lt"/>
                <a:cs typeface="+mn-lt"/>
              </a:rPr>
              <a:t>Natural language understanding platform</a:t>
            </a:r>
            <a:endParaRPr lang="en-US">
              <a:cs typeface="Arial"/>
            </a:endParaRPr>
          </a:p>
          <a:p>
            <a:pPr marL="285750" indent="-285750">
              <a:buFont typeface="Arial"/>
              <a:buChar char="•"/>
            </a:pPr>
            <a:endParaRPr lang="en-US">
              <a:solidFill>
                <a:schemeClr val="bg1"/>
              </a:solidFill>
              <a:cs typeface="Arial"/>
            </a:endParaRPr>
          </a:p>
          <a:p>
            <a:pPr marL="285750" indent="-285750">
              <a:buFont typeface="Arial"/>
              <a:buChar char="•"/>
            </a:pPr>
            <a:r>
              <a:rPr lang="en-US">
                <a:solidFill>
                  <a:schemeClr val="bg1"/>
                </a:solidFill>
                <a:ea typeface="+mn-lt"/>
                <a:cs typeface="+mn-lt"/>
              </a:rPr>
              <a:t>Dialogflow can analyze multiple types of input (text or audio inputs)</a:t>
            </a:r>
          </a:p>
          <a:p>
            <a:pPr marL="285750" indent="-285750">
              <a:buFont typeface="Arial"/>
              <a:buChar char="•"/>
            </a:pPr>
            <a:endParaRPr lang="en-US">
              <a:solidFill>
                <a:schemeClr val="bg1"/>
              </a:solidFill>
              <a:cs typeface="Arial"/>
            </a:endParaRPr>
          </a:p>
          <a:p>
            <a:pPr marL="285750" indent="-285750">
              <a:buFont typeface="Arial"/>
              <a:buChar char="•"/>
            </a:pPr>
            <a:r>
              <a:rPr lang="en-US">
                <a:solidFill>
                  <a:schemeClr val="bg1"/>
                </a:solidFill>
              </a:rPr>
              <a:t>Advanced AI : </a:t>
            </a:r>
            <a:r>
              <a:rPr lang="en-US">
                <a:solidFill>
                  <a:schemeClr val="bg1"/>
                </a:solidFill>
                <a:ea typeface="+mn-lt"/>
                <a:cs typeface="+mn-lt"/>
              </a:rPr>
              <a:t>BERT-based natural language understanding (NLU) model</a:t>
            </a:r>
            <a:endParaRPr lang="en-US">
              <a:solidFill>
                <a:schemeClr val="bg1"/>
              </a:solidFill>
              <a:cs typeface="Arial"/>
            </a:endParaRPr>
          </a:p>
        </p:txBody>
      </p:sp>
      <p:sp>
        <p:nvSpPr>
          <p:cNvPr id="7" name="TextBox 6">
            <a:extLst>
              <a:ext uri="{FF2B5EF4-FFF2-40B4-BE49-F238E27FC236}">
                <a16:creationId xmlns:a16="http://schemas.microsoft.com/office/drawing/2014/main" id="{2DC6A8AC-600E-4807-B69D-11144A826310}"/>
              </a:ext>
            </a:extLst>
          </p:cNvPr>
          <p:cNvSpPr txBox="1"/>
          <p:nvPr/>
        </p:nvSpPr>
        <p:spPr>
          <a:xfrm>
            <a:off x="6794739" y="3487946"/>
            <a:ext cx="4871048" cy="2308324"/>
          </a:xfrm>
          <a:prstGeom prst="rect">
            <a:avLst/>
          </a:prstGeom>
          <a:noFill/>
          <a:ln>
            <a:solidFill>
              <a:srgbClr val="00335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chemeClr val="bg1"/>
                </a:solidFill>
                <a:ea typeface="+mn-lt"/>
                <a:cs typeface="+mn-lt"/>
              </a:rPr>
              <a:t>Interactive, console-based, programming environment</a:t>
            </a:r>
            <a:endParaRPr lang="en-US">
              <a:solidFill>
                <a:schemeClr val="bg1"/>
              </a:solidFill>
              <a:cs typeface="Arial"/>
            </a:endParaRPr>
          </a:p>
          <a:p>
            <a:pPr marL="285750" indent="-285750">
              <a:buFont typeface="Arial"/>
              <a:buChar char="•"/>
            </a:pPr>
            <a:endParaRPr lang="en-US">
              <a:solidFill>
                <a:schemeClr val="bg1"/>
              </a:solidFill>
              <a:cs typeface="Arial"/>
            </a:endParaRPr>
          </a:p>
          <a:p>
            <a:pPr marL="285750" indent="-285750">
              <a:buFont typeface="Arial"/>
              <a:buChar char="•"/>
            </a:pPr>
            <a:r>
              <a:rPr lang="en-US">
                <a:solidFill>
                  <a:schemeClr val="bg1"/>
                </a:solidFill>
                <a:ea typeface="+mn-lt"/>
                <a:cs typeface="+mn-lt"/>
              </a:rPr>
              <a:t>Multi languages support</a:t>
            </a:r>
          </a:p>
          <a:p>
            <a:pPr marL="285750" indent="-285750">
              <a:buFont typeface="Arial"/>
              <a:buChar char="•"/>
            </a:pPr>
            <a:endParaRPr lang="en-US">
              <a:solidFill>
                <a:schemeClr val="bg1"/>
              </a:solidFill>
              <a:cs typeface="Arial"/>
            </a:endParaRPr>
          </a:p>
          <a:p>
            <a:pPr marL="285750" indent="-285750">
              <a:buFont typeface="Arial"/>
              <a:buChar char="•"/>
            </a:pPr>
            <a:r>
              <a:rPr lang="en-US">
                <a:solidFill>
                  <a:schemeClr val="bg1"/>
                </a:solidFill>
                <a:ea typeface="+mn-lt"/>
                <a:cs typeface="+mn-lt"/>
              </a:rPr>
              <a:t>manage the environment for building and running code</a:t>
            </a:r>
            <a:endParaRPr lang="en-US">
              <a:solidFill>
                <a:schemeClr val="bg1"/>
              </a:solidFill>
              <a:cs typeface="Arial"/>
            </a:endParaRPr>
          </a:p>
          <a:p>
            <a:pPr marL="285750" indent="-285750">
              <a:buFont typeface="Arial"/>
              <a:buChar char="•"/>
            </a:pPr>
            <a:endParaRPr lang="en-US">
              <a:solidFill>
                <a:schemeClr val="bg1"/>
              </a:solidFill>
              <a:cs typeface="Arial"/>
            </a:endParaRPr>
          </a:p>
        </p:txBody>
      </p:sp>
    </p:spTree>
    <p:extLst>
      <p:ext uri="{BB962C8B-B14F-4D97-AF65-F5344CB8AC3E}">
        <p14:creationId xmlns:p14="http://schemas.microsoft.com/office/powerpoint/2010/main" val="376979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179B88-D43C-4A31-9A52-3498E9430782}"/>
              </a:ext>
            </a:extLst>
          </p:cNvPr>
          <p:cNvSpPr>
            <a:spLocks noGrp="1"/>
          </p:cNvSpPr>
          <p:nvPr>
            <p:ph type="title"/>
          </p:nvPr>
        </p:nvSpPr>
        <p:spPr/>
        <p:txBody>
          <a:bodyPr>
            <a:normAutofit fontScale="90000"/>
          </a:bodyPr>
          <a:lstStyle/>
          <a:p>
            <a:r>
              <a:rPr lang="en-US"/>
              <a:t>Sprint 5 </a:t>
            </a:r>
            <a:br>
              <a:rPr lang="en-US"/>
            </a:br>
            <a:endParaRPr lang="en-US" sz="4000"/>
          </a:p>
        </p:txBody>
      </p:sp>
      <p:sp>
        <p:nvSpPr>
          <p:cNvPr id="2" name="Slide Number Placeholder 1">
            <a:extLst>
              <a:ext uri="{FF2B5EF4-FFF2-40B4-BE49-F238E27FC236}">
                <a16:creationId xmlns:a16="http://schemas.microsoft.com/office/drawing/2014/main" id="{8B065C75-272B-4BB5-BA23-D80E8654D621}"/>
              </a:ext>
            </a:extLst>
          </p:cNvPr>
          <p:cNvSpPr>
            <a:spLocks noGrp="1"/>
          </p:cNvSpPr>
          <p:nvPr>
            <p:ph type="sldNum" sz="quarter" idx="12"/>
          </p:nvPr>
        </p:nvSpPr>
        <p:spPr/>
        <p:txBody>
          <a:bodyPr/>
          <a:lstStyle/>
          <a:p>
            <a:fld id="{C263D6C4-4840-40CC-AC84-17E24B3B7BDE}" type="slidenum">
              <a:rPr lang="en-US" smtClean="0"/>
              <a:pPr/>
              <a:t>12</a:t>
            </a:fld>
            <a:endParaRPr lang="en-US"/>
          </a:p>
        </p:txBody>
      </p:sp>
    </p:spTree>
    <p:extLst>
      <p:ext uri="{BB962C8B-B14F-4D97-AF65-F5344CB8AC3E}">
        <p14:creationId xmlns:p14="http://schemas.microsoft.com/office/powerpoint/2010/main" val="30423724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wrap="square" anchor="t">
            <a:normAutofit/>
          </a:bodyPr>
          <a:lstStyle/>
          <a:p>
            <a:r>
              <a:rPr lang="en-US"/>
              <a:t>Sprint 5 Committed Tasks and Stories</a:t>
            </a:r>
          </a:p>
        </p:txBody>
      </p:sp>
      <p:sp>
        <p:nvSpPr>
          <p:cNvPr id="2" name="Slide Number Placeholder 1">
            <a:extLst>
              <a:ext uri="{FF2B5EF4-FFF2-40B4-BE49-F238E27FC236}">
                <a16:creationId xmlns:a16="http://schemas.microsoft.com/office/drawing/2014/main" id="{2F478C69-0A1D-45FF-8600-ED903803FFE1}"/>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13</a:t>
            </a:fld>
            <a:endParaRPr lang="en-US"/>
          </a:p>
        </p:txBody>
      </p:sp>
      <p:grpSp>
        <p:nvGrpSpPr>
          <p:cNvPr id="14" name="Group 13">
            <a:extLst>
              <a:ext uri="{FF2B5EF4-FFF2-40B4-BE49-F238E27FC236}">
                <a16:creationId xmlns:a16="http://schemas.microsoft.com/office/drawing/2014/main" id="{2746A80C-0578-D849-AFFF-ACC002470F6F}"/>
              </a:ext>
            </a:extLst>
          </p:cNvPr>
          <p:cNvGrpSpPr/>
          <p:nvPr/>
        </p:nvGrpSpPr>
        <p:grpSpPr>
          <a:xfrm>
            <a:off x="1212850" y="1275492"/>
            <a:ext cx="9766300" cy="1498600"/>
            <a:chOff x="0" y="1257644"/>
            <a:chExt cx="9766300" cy="1498600"/>
          </a:xfrm>
        </p:grpSpPr>
        <p:pic>
          <p:nvPicPr>
            <p:cNvPr id="5" name="Picture 4">
              <a:extLst>
                <a:ext uri="{FF2B5EF4-FFF2-40B4-BE49-F238E27FC236}">
                  <a16:creationId xmlns:a16="http://schemas.microsoft.com/office/drawing/2014/main" id="{C58098FA-CFEE-604D-B5B7-364A88C53D7D}"/>
                </a:ext>
              </a:extLst>
            </p:cNvPr>
            <p:cNvPicPr>
              <a:picLocks noChangeAspect="1"/>
            </p:cNvPicPr>
            <p:nvPr/>
          </p:nvPicPr>
          <p:blipFill>
            <a:blip r:embed="rId3"/>
            <a:stretch>
              <a:fillRect/>
            </a:stretch>
          </p:blipFill>
          <p:spPr>
            <a:xfrm>
              <a:off x="0" y="1257644"/>
              <a:ext cx="9766300" cy="952500"/>
            </a:xfrm>
            <a:prstGeom prst="rect">
              <a:avLst/>
            </a:prstGeom>
          </p:spPr>
        </p:pic>
        <p:pic>
          <p:nvPicPr>
            <p:cNvPr id="7" name="Picture 6">
              <a:extLst>
                <a:ext uri="{FF2B5EF4-FFF2-40B4-BE49-F238E27FC236}">
                  <a16:creationId xmlns:a16="http://schemas.microsoft.com/office/drawing/2014/main" id="{86B6252D-D166-E840-9112-3702559A44B4}"/>
                </a:ext>
              </a:extLst>
            </p:cNvPr>
            <p:cNvPicPr>
              <a:picLocks noChangeAspect="1"/>
            </p:cNvPicPr>
            <p:nvPr/>
          </p:nvPicPr>
          <p:blipFill rotWithShape="1">
            <a:blip r:embed="rId4"/>
            <a:srcRect t="663" b="87620"/>
            <a:stretch/>
          </p:blipFill>
          <p:spPr>
            <a:xfrm>
              <a:off x="0" y="2210144"/>
              <a:ext cx="9766300" cy="546100"/>
            </a:xfrm>
            <a:prstGeom prst="rect">
              <a:avLst/>
            </a:prstGeom>
          </p:spPr>
        </p:pic>
      </p:grpSp>
      <p:sp>
        <p:nvSpPr>
          <p:cNvPr id="15" name="TextBox 14">
            <a:extLst>
              <a:ext uri="{FF2B5EF4-FFF2-40B4-BE49-F238E27FC236}">
                <a16:creationId xmlns:a16="http://schemas.microsoft.com/office/drawing/2014/main" id="{DC2B44A3-2C2D-D749-9FB4-776D92AE5C01}"/>
              </a:ext>
            </a:extLst>
          </p:cNvPr>
          <p:cNvSpPr txBox="1"/>
          <p:nvPr/>
        </p:nvSpPr>
        <p:spPr>
          <a:xfrm>
            <a:off x="11775989" y="4856205"/>
            <a:ext cx="184731" cy="369332"/>
          </a:xfrm>
          <a:prstGeom prst="rect">
            <a:avLst/>
          </a:prstGeom>
          <a:noFill/>
        </p:spPr>
        <p:txBody>
          <a:bodyPr wrap="none" rtlCol="0">
            <a:spAutoFit/>
          </a:bodyPr>
          <a:lstStyle/>
          <a:p>
            <a:endParaRPr lang="en-US"/>
          </a:p>
        </p:txBody>
      </p:sp>
      <p:pic>
        <p:nvPicPr>
          <p:cNvPr id="18" name="Picture 17">
            <a:extLst>
              <a:ext uri="{FF2B5EF4-FFF2-40B4-BE49-F238E27FC236}">
                <a16:creationId xmlns:a16="http://schemas.microsoft.com/office/drawing/2014/main" id="{51FF5D2D-2E44-B64D-9784-E3DA355EE39C}"/>
              </a:ext>
            </a:extLst>
          </p:cNvPr>
          <p:cNvPicPr>
            <a:picLocks noChangeAspect="1"/>
          </p:cNvPicPr>
          <p:nvPr/>
        </p:nvPicPr>
        <p:blipFill rotWithShape="1">
          <a:blip r:embed="rId4"/>
          <a:srcRect t="24751"/>
          <a:stretch/>
        </p:blipFill>
        <p:spPr>
          <a:xfrm>
            <a:off x="1212850" y="2774092"/>
            <a:ext cx="9766300" cy="3507302"/>
          </a:xfrm>
          <a:prstGeom prst="rect">
            <a:avLst/>
          </a:prstGeom>
        </p:spPr>
      </p:pic>
    </p:spTree>
    <p:extLst>
      <p:ext uri="{BB962C8B-B14F-4D97-AF65-F5344CB8AC3E}">
        <p14:creationId xmlns:p14="http://schemas.microsoft.com/office/powerpoint/2010/main" val="45118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wrap="square" anchor="t">
            <a:normAutofit/>
          </a:bodyPr>
          <a:lstStyle/>
          <a:p>
            <a:r>
              <a:rPr lang="en-US"/>
              <a:t>Sprint 5 Completed Tasks and Stories</a:t>
            </a:r>
          </a:p>
        </p:txBody>
      </p:sp>
      <p:sp>
        <p:nvSpPr>
          <p:cNvPr id="2" name="Slide Number Placeholder 1">
            <a:extLst>
              <a:ext uri="{FF2B5EF4-FFF2-40B4-BE49-F238E27FC236}">
                <a16:creationId xmlns:a16="http://schemas.microsoft.com/office/drawing/2014/main" id="{FAC2D367-2A6E-41FE-A9EA-24FF17BCAA97}"/>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14</a:t>
            </a:fld>
            <a:endParaRPr lang="en-US"/>
          </a:p>
        </p:txBody>
      </p:sp>
      <p:pic>
        <p:nvPicPr>
          <p:cNvPr id="6" name="Picture 5">
            <a:extLst>
              <a:ext uri="{FF2B5EF4-FFF2-40B4-BE49-F238E27FC236}">
                <a16:creationId xmlns:a16="http://schemas.microsoft.com/office/drawing/2014/main" id="{DD8A9B9C-E59B-D94F-A931-A65962DFEEDE}"/>
              </a:ext>
            </a:extLst>
          </p:cNvPr>
          <p:cNvPicPr>
            <a:picLocks noChangeAspect="1"/>
          </p:cNvPicPr>
          <p:nvPr/>
        </p:nvPicPr>
        <p:blipFill>
          <a:blip r:embed="rId3"/>
          <a:stretch>
            <a:fillRect/>
          </a:stretch>
        </p:blipFill>
        <p:spPr>
          <a:xfrm>
            <a:off x="4441427" y="1444649"/>
            <a:ext cx="6885833" cy="4579079"/>
          </a:xfrm>
          <a:prstGeom prst="rect">
            <a:avLst/>
          </a:prstGeom>
          <a:noFill/>
        </p:spPr>
      </p:pic>
      <p:sp>
        <p:nvSpPr>
          <p:cNvPr id="11" name="Text Placeholder 4">
            <a:extLst>
              <a:ext uri="{FF2B5EF4-FFF2-40B4-BE49-F238E27FC236}">
                <a16:creationId xmlns:a16="http://schemas.microsoft.com/office/drawing/2014/main" id="{2D630A8C-766C-431F-9BB7-B844866314DE}"/>
              </a:ext>
            </a:extLst>
          </p:cNvPr>
          <p:cNvSpPr>
            <a:spLocks noGrp="1"/>
          </p:cNvSpPr>
          <p:nvPr>
            <p:ph type="body" sz="half" idx="2"/>
          </p:nvPr>
        </p:nvSpPr>
        <p:spPr>
          <a:xfrm>
            <a:off x="444500" y="1557392"/>
            <a:ext cx="3365063" cy="2583108"/>
          </a:xfrm>
        </p:spPr>
        <p:txBody>
          <a:bodyPr>
            <a:normAutofit fontScale="77500" lnSpcReduction="20000"/>
          </a:bodyPr>
          <a:lstStyle/>
          <a:p>
            <a:pPr marL="285750" indent="-285750">
              <a:buFont typeface="Arial" panose="020B0604020202020204" pitchFamily="34" charset="0"/>
              <a:buChar char="•"/>
            </a:pPr>
            <a:r>
              <a:rPr lang="en-US" sz="3600"/>
              <a:t>Items boxed in green were added mid-sprint</a:t>
            </a:r>
          </a:p>
          <a:p>
            <a:pPr marL="742950" lvl="1" indent="-285750">
              <a:buFont typeface="Arial" panose="020B0604020202020204" pitchFamily="34" charset="0"/>
              <a:buChar char="•"/>
            </a:pPr>
            <a:r>
              <a:rPr lang="en-US" sz="2600">
                <a:solidFill>
                  <a:schemeClr val="bg1"/>
                </a:solidFill>
              </a:rPr>
              <a:t>This was possible because </a:t>
            </a:r>
            <a:r>
              <a:rPr lang="en-US" sz="2600" err="1">
                <a:solidFill>
                  <a:schemeClr val="bg1"/>
                </a:solidFill>
              </a:rPr>
              <a:t>repl.it</a:t>
            </a:r>
            <a:r>
              <a:rPr lang="en-US" sz="2600">
                <a:solidFill>
                  <a:schemeClr val="bg1"/>
                </a:solidFill>
              </a:rPr>
              <a:t> is a collaborative coding environment and provided hosting capabilities.</a:t>
            </a:r>
            <a:endParaRPr lang="en-US" sz="2800">
              <a:solidFill>
                <a:schemeClr val="bg1"/>
              </a:solidFill>
            </a:endParaRPr>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663103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1323FB-427E-4A8D-B473-AB0657D8D23B}"/>
              </a:ext>
            </a:extLst>
          </p:cNvPr>
          <p:cNvSpPr>
            <a:spLocks noGrp="1"/>
          </p:cNvSpPr>
          <p:nvPr>
            <p:ph type="title"/>
          </p:nvPr>
        </p:nvSpPr>
        <p:spPr/>
        <p:txBody>
          <a:bodyPr/>
          <a:lstStyle/>
          <a:p>
            <a:r>
              <a:rPr lang="en-US"/>
              <a:t>Acceptance Criteria</a:t>
            </a:r>
          </a:p>
        </p:txBody>
      </p:sp>
      <p:sp>
        <p:nvSpPr>
          <p:cNvPr id="2" name="Slide Number Placeholder 1">
            <a:extLst>
              <a:ext uri="{FF2B5EF4-FFF2-40B4-BE49-F238E27FC236}">
                <a16:creationId xmlns:a16="http://schemas.microsoft.com/office/drawing/2014/main" id="{E4398C1C-6656-4A73-A680-62A81CDC27FD}"/>
              </a:ext>
            </a:extLst>
          </p:cNvPr>
          <p:cNvSpPr>
            <a:spLocks noGrp="1"/>
          </p:cNvSpPr>
          <p:nvPr>
            <p:ph type="sldNum" sz="quarter" idx="12"/>
          </p:nvPr>
        </p:nvSpPr>
        <p:spPr/>
        <p:txBody>
          <a:bodyPr/>
          <a:lstStyle/>
          <a:p>
            <a:fld id="{C263D6C4-4840-40CC-AC84-17E24B3B7BDE}" type="slidenum">
              <a:rPr lang="en-US" smtClean="0"/>
              <a:pPr/>
              <a:t>15</a:t>
            </a:fld>
            <a:endParaRPr lang="en-US"/>
          </a:p>
        </p:txBody>
      </p:sp>
      <p:graphicFrame>
        <p:nvGraphicFramePr>
          <p:cNvPr id="9" name="Table 9">
            <a:extLst>
              <a:ext uri="{FF2B5EF4-FFF2-40B4-BE49-F238E27FC236}">
                <a16:creationId xmlns:a16="http://schemas.microsoft.com/office/drawing/2014/main" id="{C656F703-DD79-5A4A-A4D2-B72E93C800CD}"/>
              </a:ext>
            </a:extLst>
          </p:cNvPr>
          <p:cNvGraphicFramePr>
            <a:graphicFrameLocks noGrp="1"/>
          </p:cNvGraphicFramePr>
          <p:nvPr>
            <p:extLst>
              <p:ext uri="{D42A27DB-BD31-4B8C-83A1-F6EECF244321}">
                <p14:modId xmlns:p14="http://schemas.microsoft.com/office/powerpoint/2010/main" val="2462715787"/>
              </p:ext>
            </p:extLst>
          </p:nvPr>
        </p:nvGraphicFramePr>
        <p:xfrm>
          <a:off x="0" y="1333277"/>
          <a:ext cx="12192000" cy="4269482"/>
        </p:xfrm>
        <a:graphic>
          <a:graphicData uri="http://schemas.openxmlformats.org/drawingml/2006/table">
            <a:tbl>
              <a:tblPr firstRow="1" bandRow="1">
                <a:tableStyleId>{8FD4443E-F989-4FC4-A0C8-D5A2AF1F390B}</a:tableStyleId>
              </a:tblPr>
              <a:tblGrid>
                <a:gridCol w="2139696">
                  <a:extLst>
                    <a:ext uri="{9D8B030D-6E8A-4147-A177-3AD203B41FA5}">
                      <a16:colId xmlns:a16="http://schemas.microsoft.com/office/drawing/2014/main" val="3914283510"/>
                    </a:ext>
                  </a:extLst>
                </a:gridCol>
                <a:gridCol w="7607808">
                  <a:extLst>
                    <a:ext uri="{9D8B030D-6E8A-4147-A177-3AD203B41FA5}">
                      <a16:colId xmlns:a16="http://schemas.microsoft.com/office/drawing/2014/main" val="3695043612"/>
                    </a:ext>
                  </a:extLst>
                </a:gridCol>
                <a:gridCol w="2444496">
                  <a:extLst>
                    <a:ext uri="{9D8B030D-6E8A-4147-A177-3AD203B41FA5}">
                      <a16:colId xmlns:a16="http://schemas.microsoft.com/office/drawing/2014/main" val="4147368195"/>
                    </a:ext>
                  </a:extLst>
                </a:gridCol>
              </a:tblGrid>
              <a:tr h="444474">
                <a:tc>
                  <a:txBody>
                    <a:bodyPr/>
                    <a:lstStyle/>
                    <a:p>
                      <a:pPr algn="ctr"/>
                      <a:r>
                        <a:rPr lang="en-US" sz="3200"/>
                        <a:t>Key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dirty="0"/>
                        <a:t>Summary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a:t>Label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4431710"/>
                  </a:ext>
                </a:extLst>
              </a:tr>
              <a:tr h="1004687">
                <a:tc>
                  <a:txBody>
                    <a:bodyPr/>
                    <a:lstStyle/>
                    <a:p>
                      <a:pPr algn="ctr"/>
                      <a:r>
                        <a:rPr lang="en-US" sz="1400">
                          <a:solidFill>
                            <a:schemeClr val="bg1"/>
                          </a:solidFill>
                        </a:rPr>
                        <a:t>HID-57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algn="l" fontAlgn="ctr">
                        <a:buFont typeface="+mj-lt"/>
                        <a:buAutoNum type="arabicPeriod"/>
                      </a:pPr>
                      <a:r>
                        <a:rPr lang="en-US" sz="1400" b="1" i="0" u="none" strike="noStrike" dirty="0">
                          <a:solidFill>
                            <a:schemeClr val="bg1"/>
                          </a:solidFill>
                          <a:effectLst/>
                          <a:latin typeface="Calibri" panose="020F0502020204030204" pitchFamily="34" charset="0"/>
                        </a:rPr>
                        <a:t>Given that the patient is on the </a:t>
                      </a:r>
                      <a:r>
                        <a:rPr lang="en-US" sz="1400" b="1" i="0" u="none" strike="noStrike" dirty="0" err="1">
                          <a:solidFill>
                            <a:schemeClr val="bg1"/>
                          </a:solidFill>
                          <a:effectLst/>
                          <a:latin typeface="Calibri" panose="020F0502020204030204" pitchFamily="34" charset="0"/>
                        </a:rPr>
                        <a:t>ImageUploadPage</a:t>
                      </a:r>
                      <a:r>
                        <a:rPr lang="en-US" sz="1400" b="1" i="0" u="none" strike="noStrike" dirty="0">
                          <a:solidFill>
                            <a:schemeClr val="bg1"/>
                          </a:solidFill>
                          <a:effectLst/>
                          <a:latin typeface="Calibri" panose="020F0502020204030204" pitchFamily="34" charset="0"/>
                        </a:rPr>
                        <a:t>, when the patient uploads their image, then the user should see their uploaded image within the application.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chemeClr val="bg1"/>
                          </a:solidFill>
                          <a:effectLst/>
                          <a:latin typeface="Calibri" panose="020F0502020204030204" pitchFamily="34" charset="0"/>
                        </a:rPr>
                        <a:t>Image Upload Page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795681"/>
                  </a:ext>
                </a:extLst>
              </a:tr>
              <a:tr h="1481092">
                <a:tc>
                  <a:txBody>
                    <a:bodyPr/>
                    <a:lstStyle/>
                    <a:p>
                      <a:pPr algn="ctr"/>
                      <a:r>
                        <a:rPr lang="en-US" sz="1400">
                          <a:solidFill>
                            <a:schemeClr val="bg1"/>
                          </a:solidFill>
                        </a:rPr>
                        <a:t>HID-58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algn="l" fontAlgn="ctr">
                        <a:buAutoNum type="arabicPeriod"/>
                      </a:pPr>
                      <a:r>
                        <a:rPr lang="en-US" sz="1400" b="1" i="0" u="none" strike="noStrike">
                          <a:solidFill>
                            <a:schemeClr val="bg1"/>
                          </a:solidFill>
                          <a:effectLst/>
                          <a:latin typeface="Calibri" panose="020F0502020204030204" pitchFamily="34" charset="0"/>
                        </a:rPr>
                        <a:t>Given that the patient is on any page of the SymCheck application, when the patient clicks on the chatbot's greeting, then a dialogue window will pop up in the bottom right corner. </a:t>
                      </a:r>
                    </a:p>
                    <a:p>
                      <a:pPr marL="228600" indent="-228600" algn="l" fontAlgn="ctr">
                        <a:buAutoNum type="arabicPeriod"/>
                      </a:pPr>
                      <a:r>
                        <a:rPr lang="en-US" sz="1400" b="1" i="0" u="none" strike="noStrike">
                          <a:solidFill>
                            <a:schemeClr val="bg1"/>
                          </a:solidFill>
                          <a:effectLst/>
                          <a:latin typeface="Calibri" panose="020F0502020204030204" pitchFamily="34" charset="0"/>
                        </a:rPr>
                        <a:t>Given that the patient has a dialogue box opened with the chatbot, when the patient enters "pinkeye" or "chickenpox", then the chatbot will respond by telling the patient they should go to the CDC website.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chemeClr val="bg1"/>
                          </a:solidFill>
                          <a:effectLst/>
                          <a:latin typeface="Calibri" panose="020F0502020204030204" pitchFamily="34" charset="0"/>
                        </a:rPr>
                        <a:t>All Pages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637904"/>
                  </a:ext>
                </a:extLst>
              </a:tr>
              <a:tr h="1204583">
                <a:tc>
                  <a:txBody>
                    <a:bodyPr/>
                    <a:lstStyle/>
                    <a:p>
                      <a:pPr algn="ctr"/>
                      <a:r>
                        <a:rPr lang="en-US" sz="1400">
                          <a:solidFill>
                            <a:schemeClr val="bg1"/>
                          </a:solidFill>
                        </a:rPr>
                        <a:t>HID-62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algn="l" fontAlgn="ctr">
                        <a:buFont typeface="+mj-lt"/>
                        <a:buAutoNum type="arabicPeriod"/>
                      </a:pPr>
                      <a:r>
                        <a:rPr lang="en-US" sz="1400" b="1" i="0" u="none" strike="noStrike">
                          <a:solidFill>
                            <a:schemeClr val="bg1"/>
                          </a:solidFill>
                          <a:effectLst/>
                          <a:latin typeface="Calibri" panose="020F0502020204030204" pitchFamily="34" charset="0"/>
                        </a:rPr>
                        <a:t>Given that the patient has a browser open, when the patient types in </a:t>
                      </a:r>
                      <a:r>
                        <a:rPr lang="en-US" sz="1400" b="1" i="0" u="none" strike="noStrike" err="1">
                          <a:solidFill>
                            <a:schemeClr val="bg1"/>
                          </a:solidFill>
                          <a:effectLst/>
                          <a:latin typeface="Calibri" panose="020F0502020204030204" pitchFamily="34" charset="0"/>
                        </a:rPr>
                        <a:t>SymCheck's</a:t>
                      </a:r>
                      <a:r>
                        <a:rPr lang="en-US" sz="1400" b="1" i="0" u="none" strike="noStrike">
                          <a:solidFill>
                            <a:schemeClr val="bg1"/>
                          </a:solidFill>
                          <a:effectLst/>
                          <a:latin typeface="Calibri" panose="020F0502020204030204" pitchFamily="34" charset="0"/>
                        </a:rPr>
                        <a:t> URL, then the </a:t>
                      </a:r>
                      <a:r>
                        <a:rPr lang="en-US" sz="1400" b="1" i="0" u="none" strike="noStrike" err="1">
                          <a:solidFill>
                            <a:schemeClr val="bg1"/>
                          </a:solidFill>
                          <a:effectLst/>
                          <a:latin typeface="Calibri" panose="020F0502020204030204" pitchFamily="34" charset="0"/>
                        </a:rPr>
                        <a:t>SymCheck</a:t>
                      </a:r>
                      <a:r>
                        <a:rPr lang="en-US" sz="1400" b="1" i="0" u="none" strike="noStrike">
                          <a:solidFill>
                            <a:schemeClr val="bg1"/>
                          </a:solidFill>
                          <a:effectLst/>
                          <a:latin typeface="Calibri" panose="020F0502020204030204" pitchFamily="34" charset="0"/>
                        </a:rPr>
                        <a:t> application should be accessible without any errors.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dirty="0">
                          <a:solidFill>
                            <a:schemeClr val="bg1"/>
                          </a:solidFill>
                          <a:effectLst/>
                          <a:latin typeface="Calibri" panose="020F0502020204030204" pitchFamily="34" charset="0"/>
                        </a:rPr>
                        <a:t>Cloud Access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55791601"/>
                  </a:ext>
                </a:extLst>
              </a:tr>
            </a:tbl>
          </a:graphicData>
        </a:graphic>
      </p:graphicFrame>
    </p:spTree>
    <p:extLst>
      <p:ext uri="{BB962C8B-B14F-4D97-AF65-F5344CB8AC3E}">
        <p14:creationId xmlns:p14="http://schemas.microsoft.com/office/powerpoint/2010/main" val="1065425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1323FB-427E-4A8D-B473-AB0657D8D23B}"/>
              </a:ext>
            </a:extLst>
          </p:cNvPr>
          <p:cNvSpPr>
            <a:spLocks noGrp="1"/>
          </p:cNvSpPr>
          <p:nvPr>
            <p:ph type="title"/>
          </p:nvPr>
        </p:nvSpPr>
        <p:spPr>
          <a:xfrm>
            <a:off x="241300" y="443293"/>
            <a:ext cx="11214100" cy="535531"/>
          </a:xfrm>
        </p:spPr>
        <p:txBody>
          <a:bodyPr/>
          <a:lstStyle/>
          <a:p>
            <a:r>
              <a:rPr lang="en-US"/>
              <a:t>Test Cases</a:t>
            </a:r>
          </a:p>
        </p:txBody>
      </p:sp>
      <p:sp>
        <p:nvSpPr>
          <p:cNvPr id="2" name="Slide Number Placeholder 1">
            <a:extLst>
              <a:ext uri="{FF2B5EF4-FFF2-40B4-BE49-F238E27FC236}">
                <a16:creationId xmlns:a16="http://schemas.microsoft.com/office/drawing/2014/main" id="{E4398C1C-6656-4A73-A680-62A81CDC27FD}"/>
              </a:ext>
            </a:extLst>
          </p:cNvPr>
          <p:cNvSpPr>
            <a:spLocks noGrp="1"/>
          </p:cNvSpPr>
          <p:nvPr>
            <p:ph type="sldNum" sz="quarter" idx="12"/>
          </p:nvPr>
        </p:nvSpPr>
        <p:spPr/>
        <p:txBody>
          <a:bodyPr/>
          <a:lstStyle/>
          <a:p>
            <a:fld id="{C263D6C4-4840-40CC-AC84-17E24B3B7BDE}" type="slidenum">
              <a:rPr lang="en-US" smtClean="0"/>
              <a:pPr/>
              <a:t>16</a:t>
            </a:fld>
            <a:endParaRPr lang="en-US"/>
          </a:p>
        </p:txBody>
      </p:sp>
      <p:graphicFrame>
        <p:nvGraphicFramePr>
          <p:cNvPr id="9" name="Table 9">
            <a:extLst>
              <a:ext uri="{FF2B5EF4-FFF2-40B4-BE49-F238E27FC236}">
                <a16:creationId xmlns:a16="http://schemas.microsoft.com/office/drawing/2014/main" id="{C656F703-DD79-5A4A-A4D2-B72E93C800CD}"/>
              </a:ext>
            </a:extLst>
          </p:cNvPr>
          <p:cNvGraphicFramePr>
            <a:graphicFrameLocks noGrp="1"/>
          </p:cNvGraphicFramePr>
          <p:nvPr>
            <p:extLst>
              <p:ext uri="{D42A27DB-BD31-4B8C-83A1-F6EECF244321}">
                <p14:modId xmlns:p14="http://schemas.microsoft.com/office/powerpoint/2010/main" val="3317046209"/>
              </p:ext>
            </p:extLst>
          </p:nvPr>
        </p:nvGraphicFramePr>
        <p:xfrm>
          <a:off x="0" y="978824"/>
          <a:ext cx="12192003" cy="5029217"/>
        </p:xfrm>
        <a:graphic>
          <a:graphicData uri="http://schemas.openxmlformats.org/drawingml/2006/table">
            <a:tbl>
              <a:tblPr firstRow="1" bandRow="1">
                <a:tableStyleId>{8FD4443E-F989-4FC4-A0C8-D5A2AF1F390B}</a:tableStyleId>
              </a:tblPr>
              <a:tblGrid>
                <a:gridCol w="1187400">
                  <a:extLst>
                    <a:ext uri="{9D8B030D-6E8A-4147-A177-3AD203B41FA5}">
                      <a16:colId xmlns:a16="http://schemas.microsoft.com/office/drawing/2014/main" val="3914283510"/>
                    </a:ext>
                  </a:extLst>
                </a:gridCol>
                <a:gridCol w="1043736">
                  <a:extLst>
                    <a:ext uri="{9D8B030D-6E8A-4147-A177-3AD203B41FA5}">
                      <a16:colId xmlns:a16="http://schemas.microsoft.com/office/drawing/2014/main" val="3695043612"/>
                    </a:ext>
                  </a:extLst>
                </a:gridCol>
                <a:gridCol w="948482">
                  <a:extLst>
                    <a:ext uri="{9D8B030D-6E8A-4147-A177-3AD203B41FA5}">
                      <a16:colId xmlns:a16="http://schemas.microsoft.com/office/drawing/2014/main" val="4147368195"/>
                    </a:ext>
                  </a:extLst>
                </a:gridCol>
                <a:gridCol w="1745673">
                  <a:extLst>
                    <a:ext uri="{9D8B030D-6E8A-4147-A177-3AD203B41FA5}">
                      <a16:colId xmlns:a16="http://schemas.microsoft.com/office/drawing/2014/main" val="3929978241"/>
                    </a:ext>
                  </a:extLst>
                </a:gridCol>
                <a:gridCol w="3449782">
                  <a:extLst>
                    <a:ext uri="{9D8B030D-6E8A-4147-A177-3AD203B41FA5}">
                      <a16:colId xmlns:a16="http://schemas.microsoft.com/office/drawing/2014/main" val="110648597"/>
                    </a:ext>
                  </a:extLst>
                </a:gridCol>
                <a:gridCol w="3013363">
                  <a:extLst>
                    <a:ext uri="{9D8B030D-6E8A-4147-A177-3AD203B41FA5}">
                      <a16:colId xmlns:a16="http://schemas.microsoft.com/office/drawing/2014/main" val="496050656"/>
                    </a:ext>
                  </a:extLst>
                </a:gridCol>
                <a:gridCol w="803567">
                  <a:extLst>
                    <a:ext uri="{9D8B030D-6E8A-4147-A177-3AD203B41FA5}">
                      <a16:colId xmlns:a16="http://schemas.microsoft.com/office/drawing/2014/main" val="3027867524"/>
                    </a:ext>
                  </a:extLst>
                </a:gridCol>
              </a:tblGrid>
              <a:tr h="1033621">
                <a:tc>
                  <a:txBody>
                    <a:bodyPr/>
                    <a:lstStyle/>
                    <a:p>
                      <a:pPr marL="0" algn="ctr" defTabSz="914400" rtl="0" eaLnBrk="1" fontAlgn="b" latinLnBrk="0" hangingPunct="1"/>
                      <a:r>
                        <a:rPr lang="en-US" sz="2000" b="1" kern="1200">
                          <a:solidFill>
                            <a:schemeClr val="lt1"/>
                          </a:solidFill>
                          <a:latin typeface="+mn-lt"/>
                          <a:ea typeface="+mn-ea"/>
                          <a:cs typeface="+mn-cs"/>
                        </a:rPr>
                        <a:t>Test Case For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US" sz="2000" b="1" kern="1200">
                          <a:solidFill>
                            <a:schemeClr val="lt1"/>
                          </a:solidFill>
                          <a:latin typeface="+mn-lt"/>
                          <a:ea typeface="+mn-ea"/>
                          <a:cs typeface="+mn-cs"/>
                        </a:rPr>
                        <a:t>Key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US" sz="2000" b="1" kern="1200">
                          <a:solidFill>
                            <a:schemeClr val="lt1"/>
                          </a:solidFill>
                          <a:latin typeface="+mn-lt"/>
                          <a:ea typeface="+mn-ea"/>
                          <a:cs typeface="+mn-cs"/>
                        </a:rPr>
                        <a:t>Test Cases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US" sz="2000" b="1" kern="1200">
                          <a:solidFill>
                            <a:schemeClr val="lt1"/>
                          </a:solidFill>
                          <a:latin typeface="+mn-lt"/>
                          <a:ea typeface="+mn-ea"/>
                          <a:cs typeface="+mn-cs"/>
                        </a:rPr>
                        <a:t>Test Data</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US" sz="2000" b="1" kern="1200">
                          <a:solidFill>
                            <a:schemeClr val="lt1"/>
                          </a:solidFill>
                          <a:latin typeface="+mn-lt"/>
                          <a:ea typeface="+mn-ea"/>
                          <a:cs typeface="+mn-cs"/>
                        </a:rPr>
                        <a:t>Expected Results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US" sz="2000" b="1" kern="1200">
                          <a:solidFill>
                            <a:schemeClr val="lt1"/>
                          </a:solidFill>
                          <a:latin typeface="+mn-lt"/>
                          <a:ea typeface="+mn-ea"/>
                          <a:cs typeface="+mn-cs"/>
                        </a:rPr>
                        <a:t>Actual Results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US" sz="2000" b="1" kern="1200">
                          <a:solidFill>
                            <a:schemeClr val="lt1"/>
                          </a:solidFill>
                          <a:latin typeface="+mn-lt"/>
                          <a:ea typeface="+mn-ea"/>
                          <a:cs typeface="+mn-cs"/>
                        </a:rPr>
                        <a:t>Pass/Fail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4431710"/>
                  </a:ext>
                </a:extLst>
              </a:tr>
              <a:tr h="849959">
                <a:tc>
                  <a:txBody>
                    <a:bodyPr/>
                    <a:lstStyle/>
                    <a:p>
                      <a:pPr algn="l" fontAlgn="b"/>
                      <a:r>
                        <a:rPr lang="en-US" sz="1400" b="1" i="0" u="none" strike="noStrike">
                          <a:solidFill>
                            <a:schemeClr val="bg1"/>
                          </a:solidFill>
                          <a:effectLst/>
                          <a:latin typeface="Calibri" panose="020F0502020204030204" pitchFamily="34" charset="0"/>
                        </a:rPr>
                        <a:t>Homepage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i="0" u="none" strike="noStrike">
                          <a:solidFill>
                            <a:schemeClr val="bg1"/>
                          </a:solidFill>
                          <a:effectLst/>
                          <a:latin typeface="Calibri" panose="020F0502020204030204" pitchFamily="34" charset="0"/>
                        </a:rPr>
                        <a:t>HID-58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i="0" u="none" strike="noStrike">
                          <a:solidFill>
                            <a:schemeClr val="bg1"/>
                          </a:solidFill>
                          <a:effectLst/>
                          <a:latin typeface="Calibri" panose="020F0502020204030204" pitchFamily="34" charset="0"/>
                        </a:rPr>
                        <a:t>Chatbot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i="0" u="none" strike="noStrike">
                          <a:solidFill>
                            <a:schemeClr val="bg1"/>
                          </a:solidFill>
                          <a:effectLst/>
                          <a:latin typeface="Calibri" panose="020F0502020204030204" pitchFamily="34" charset="0"/>
                        </a:rPr>
                        <a:t>Hi, chicken pox, pink eye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i="0" u="none" strike="noStrike" dirty="0">
                          <a:solidFill>
                            <a:schemeClr val="bg1"/>
                          </a:solidFill>
                          <a:effectLst/>
                          <a:latin typeface="Calibri" panose="020F0502020204030204" pitchFamily="34" charset="0"/>
                        </a:rPr>
                        <a:t>Patient can interact with </a:t>
                      </a:r>
                      <a:r>
                        <a:rPr lang="en-US" sz="1400" b="1" i="0" u="none" strike="noStrike" dirty="0" err="1">
                          <a:solidFill>
                            <a:schemeClr val="bg1"/>
                          </a:solidFill>
                          <a:effectLst/>
                          <a:latin typeface="Calibri" panose="020F0502020204030204" pitchFamily="34" charset="0"/>
                        </a:rPr>
                        <a:t>SymBot</a:t>
                      </a:r>
                      <a:r>
                        <a:rPr lang="en-US" sz="1400" b="1" i="0" u="none" strike="noStrike" dirty="0">
                          <a:solidFill>
                            <a:schemeClr val="bg1"/>
                          </a:solidFill>
                          <a:effectLst/>
                          <a:latin typeface="Calibri" panose="020F0502020204030204" pitchFamily="34" charset="0"/>
                        </a:rPr>
                        <a:t> and receive  a response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i="0" u="none" strike="noStrike">
                          <a:solidFill>
                            <a:schemeClr val="bg1"/>
                          </a:solidFill>
                          <a:effectLst/>
                          <a:latin typeface="Calibri" panose="020F0502020204030204" pitchFamily="34" charset="0"/>
                        </a:rPr>
                        <a:t>SymBot responds on all patient inputs such as hello, what is chickenpox, how can I speak to creaters of symcheck, etc.</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i="0" u="none" strike="noStrike">
                          <a:solidFill>
                            <a:schemeClr val="bg1"/>
                          </a:solidFill>
                          <a:effectLst/>
                          <a:latin typeface="Calibri" panose="020F0502020204030204" pitchFamily="34" charset="0"/>
                        </a:rPr>
                        <a:t>P</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795681"/>
                  </a:ext>
                </a:extLst>
              </a:tr>
              <a:tr h="639814">
                <a:tc>
                  <a:txBody>
                    <a:bodyPr/>
                    <a:lstStyle/>
                    <a:p>
                      <a:pPr algn="l" fontAlgn="b"/>
                      <a:r>
                        <a:rPr lang="en-US" sz="1400" b="1" i="0" u="none" strike="noStrike">
                          <a:solidFill>
                            <a:schemeClr val="bg1"/>
                          </a:solidFill>
                          <a:effectLst/>
                          <a:latin typeface="Calibri" panose="020F0502020204030204" pitchFamily="34" charset="0"/>
                        </a:rPr>
                        <a:t>Image Upload Page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i="0" u="none" strike="noStrike">
                          <a:solidFill>
                            <a:schemeClr val="bg1"/>
                          </a:solidFill>
                          <a:effectLst/>
                          <a:latin typeface="Calibri" panose="020F0502020204030204" pitchFamily="34" charset="0"/>
                        </a:rPr>
                        <a:t>HID-57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i="0" u="none" strike="noStrike">
                          <a:solidFill>
                            <a:schemeClr val="bg1"/>
                          </a:solidFill>
                          <a:effectLst/>
                          <a:latin typeface="Calibri" panose="020F0502020204030204" pitchFamily="34" charset="0"/>
                        </a:rPr>
                        <a:t>Image reflection</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i="0" u="none" strike="noStrike">
                          <a:solidFill>
                            <a:schemeClr val="bg1"/>
                          </a:solidFill>
                          <a:effectLst/>
                          <a:latin typeface="Calibri" panose="020F0502020204030204" pitchFamily="34" charset="0"/>
                        </a:rPr>
                        <a:t>pinkeye image file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i="0" u="none" strike="noStrike">
                          <a:solidFill>
                            <a:schemeClr val="bg1"/>
                          </a:solidFill>
                          <a:effectLst/>
                          <a:latin typeface="Calibri" panose="020F0502020204030204" pitchFamily="34" charset="0"/>
                        </a:rPr>
                        <a:t>Patient can see their uploaded image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i="0" u="none" strike="noStrike">
                          <a:solidFill>
                            <a:schemeClr val="bg1"/>
                          </a:solidFill>
                          <a:effectLst/>
                          <a:latin typeface="Calibri" panose="020F0502020204030204" pitchFamily="34" charset="0"/>
                        </a:rPr>
                        <a:t>After you select an image to upload, the page shows you the uploaded image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i="0" u="none" strike="noStrike">
                          <a:solidFill>
                            <a:schemeClr val="bg1"/>
                          </a:solidFill>
                          <a:effectLst/>
                          <a:latin typeface="Calibri" panose="020F0502020204030204" pitchFamily="34" charset="0"/>
                        </a:rPr>
                        <a:t>P</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637904"/>
                  </a:ext>
                </a:extLst>
              </a:tr>
              <a:tr h="849959">
                <a:tc>
                  <a:txBody>
                    <a:bodyPr/>
                    <a:lstStyle/>
                    <a:p>
                      <a:pPr algn="l" fontAlgn="b"/>
                      <a:r>
                        <a:rPr lang="en-US" sz="1400" b="1" i="0" u="none" strike="noStrike">
                          <a:solidFill>
                            <a:schemeClr val="bg1"/>
                          </a:solidFill>
                          <a:effectLst/>
                          <a:latin typeface="Calibri" panose="020F0502020204030204" pitchFamily="34" charset="0"/>
                        </a:rPr>
                        <a:t>Image Upload Page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i="0" u="none" strike="noStrike">
                          <a:solidFill>
                            <a:schemeClr val="bg1"/>
                          </a:solidFill>
                          <a:effectLst/>
                          <a:latin typeface="Calibri" panose="020F0502020204030204" pitchFamily="34" charset="0"/>
                        </a:rPr>
                        <a:t>HID-58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i="0" u="none" strike="noStrike">
                          <a:solidFill>
                            <a:schemeClr val="bg1"/>
                          </a:solidFill>
                          <a:effectLst/>
                          <a:latin typeface="Calibri" panose="020F0502020204030204" pitchFamily="34" charset="0"/>
                        </a:rPr>
                        <a:t>Chatbot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i="0" u="none" strike="noStrike">
                          <a:solidFill>
                            <a:schemeClr val="bg1"/>
                          </a:solidFill>
                          <a:effectLst/>
                          <a:latin typeface="Calibri" panose="020F0502020204030204" pitchFamily="34" charset="0"/>
                        </a:rPr>
                        <a:t>How do I upload an image?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i="0" u="none" strike="noStrike" dirty="0">
                          <a:solidFill>
                            <a:schemeClr val="bg1"/>
                          </a:solidFill>
                          <a:effectLst/>
                          <a:latin typeface="Calibri" panose="020F0502020204030204" pitchFamily="34" charset="0"/>
                        </a:rPr>
                        <a:t>Patient can interact with </a:t>
                      </a:r>
                      <a:r>
                        <a:rPr lang="en-US" sz="1400" b="1" i="0" u="none" strike="noStrike" dirty="0" err="1">
                          <a:solidFill>
                            <a:schemeClr val="bg1"/>
                          </a:solidFill>
                          <a:effectLst/>
                          <a:latin typeface="Calibri" panose="020F0502020204030204" pitchFamily="34" charset="0"/>
                        </a:rPr>
                        <a:t>SymBot</a:t>
                      </a:r>
                      <a:r>
                        <a:rPr lang="en-US" sz="1400" b="1" i="0" u="none" strike="noStrike" dirty="0">
                          <a:solidFill>
                            <a:schemeClr val="bg1"/>
                          </a:solidFill>
                          <a:effectLst/>
                          <a:latin typeface="Calibri" panose="020F0502020204030204" pitchFamily="34" charset="0"/>
                        </a:rPr>
                        <a:t> and receive  a response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i="0" u="none" strike="noStrike" dirty="0" err="1">
                          <a:solidFill>
                            <a:schemeClr val="bg1"/>
                          </a:solidFill>
                          <a:effectLst/>
                          <a:latin typeface="Calibri" panose="020F0502020204030204" pitchFamily="34" charset="0"/>
                        </a:rPr>
                        <a:t>SymBot</a:t>
                      </a:r>
                      <a:r>
                        <a:rPr lang="en-US" sz="1400" b="1" i="0" u="none" strike="noStrike" dirty="0">
                          <a:solidFill>
                            <a:schemeClr val="bg1"/>
                          </a:solidFill>
                          <a:effectLst/>
                          <a:latin typeface="Calibri" panose="020F0502020204030204" pitchFamily="34" charset="0"/>
                        </a:rPr>
                        <a:t> responds on all patient inputs such as hello, what is chickenpox, how can I speak to </a:t>
                      </a:r>
                      <a:r>
                        <a:rPr lang="en-US" sz="1400" b="1" i="0" u="none" strike="noStrike" dirty="0" err="1">
                          <a:solidFill>
                            <a:schemeClr val="bg1"/>
                          </a:solidFill>
                          <a:effectLst/>
                          <a:latin typeface="Calibri" panose="020F0502020204030204" pitchFamily="34" charset="0"/>
                        </a:rPr>
                        <a:t>creaters</a:t>
                      </a:r>
                      <a:r>
                        <a:rPr lang="en-US" sz="1400" b="1" i="0" u="none" strike="noStrike" dirty="0">
                          <a:solidFill>
                            <a:schemeClr val="bg1"/>
                          </a:solidFill>
                          <a:effectLst/>
                          <a:latin typeface="Calibri" panose="020F0502020204030204" pitchFamily="34" charset="0"/>
                        </a:rPr>
                        <a:t> of </a:t>
                      </a:r>
                      <a:r>
                        <a:rPr lang="en-US" sz="1400" b="1" i="0" u="none" strike="noStrike" dirty="0" err="1">
                          <a:solidFill>
                            <a:schemeClr val="bg1"/>
                          </a:solidFill>
                          <a:effectLst/>
                          <a:latin typeface="Calibri" panose="020F0502020204030204" pitchFamily="34" charset="0"/>
                        </a:rPr>
                        <a:t>symcheck</a:t>
                      </a:r>
                      <a:r>
                        <a:rPr lang="en-US" sz="1400" b="1" i="0" u="none" strike="noStrike" dirty="0">
                          <a:solidFill>
                            <a:schemeClr val="bg1"/>
                          </a:solidFill>
                          <a:effectLst/>
                          <a:latin typeface="Calibri" panose="020F0502020204030204" pitchFamily="34" charset="0"/>
                        </a:rPr>
                        <a:t>, etc.</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i="0" u="none" strike="noStrike">
                          <a:solidFill>
                            <a:schemeClr val="bg1"/>
                          </a:solidFill>
                          <a:effectLst/>
                          <a:latin typeface="Calibri" panose="020F0502020204030204" pitchFamily="34" charset="0"/>
                        </a:rPr>
                        <a:t>P</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55791601"/>
                  </a:ext>
                </a:extLst>
              </a:tr>
              <a:tr h="849959">
                <a:tc>
                  <a:txBody>
                    <a:bodyPr/>
                    <a:lstStyle/>
                    <a:p>
                      <a:pPr algn="l" fontAlgn="b"/>
                      <a:r>
                        <a:rPr lang="en-US" sz="1400" b="1" i="0" u="none" strike="noStrike">
                          <a:solidFill>
                            <a:schemeClr val="bg1"/>
                          </a:solidFill>
                          <a:effectLst/>
                          <a:latin typeface="Calibri" panose="020F0502020204030204" pitchFamily="34" charset="0"/>
                        </a:rPr>
                        <a:t>Results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i="0" u="none" strike="noStrike">
                          <a:solidFill>
                            <a:schemeClr val="bg1"/>
                          </a:solidFill>
                          <a:effectLst/>
                          <a:latin typeface="Calibri" panose="020F0502020204030204" pitchFamily="34" charset="0"/>
                        </a:rPr>
                        <a:t>HID-58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i="0" u="none" strike="noStrike">
                          <a:solidFill>
                            <a:schemeClr val="bg1"/>
                          </a:solidFill>
                          <a:effectLst/>
                          <a:latin typeface="Calibri" panose="020F0502020204030204" pitchFamily="34" charset="0"/>
                        </a:rPr>
                        <a:t>Chatbot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i="0" u="none" strike="noStrike">
                          <a:solidFill>
                            <a:schemeClr val="bg1"/>
                          </a:solidFill>
                          <a:effectLst/>
                          <a:latin typeface="Calibri" panose="020F0502020204030204" pitchFamily="34" charset="0"/>
                        </a:rPr>
                        <a:t>How can I get in touch with developers?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i="0" u="none" strike="noStrike" dirty="0">
                          <a:solidFill>
                            <a:schemeClr val="bg1"/>
                          </a:solidFill>
                          <a:effectLst/>
                          <a:latin typeface="Calibri" panose="020F0502020204030204" pitchFamily="34" charset="0"/>
                        </a:rPr>
                        <a:t>Patient can interact with </a:t>
                      </a:r>
                      <a:r>
                        <a:rPr lang="en-US" sz="1400" b="1" i="0" u="none" strike="noStrike" dirty="0" err="1">
                          <a:solidFill>
                            <a:schemeClr val="bg1"/>
                          </a:solidFill>
                          <a:effectLst/>
                          <a:latin typeface="Calibri" panose="020F0502020204030204" pitchFamily="34" charset="0"/>
                        </a:rPr>
                        <a:t>SymBot</a:t>
                      </a:r>
                      <a:r>
                        <a:rPr lang="en-US" sz="1400" b="1" i="0" u="none" strike="noStrike" dirty="0">
                          <a:solidFill>
                            <a:schemeClr val="bg1"/>
                          </a:solidFill>
                          <a:effectLst/>
                          <a:latin typeface="Calibri" panose="020F0502020204030204" pitchFamily="34" charset="0"/>
                        </a:rPr>
                        <a:t> and receive  a response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i="0" u="none" strike="noStrike">
                          <a:solidFill>
                            <a:schemeClr val="bg1"/>
                          </a:solidFill>
                          <a:effectLst/>
                          <a:latin typeface="Calibri" panose="020F0502020204030204" pitchFamily="34" charset="0"/>
                        </a:rPr>
                        <a:t>SymBot responds on all patient inputs such as hello, what is chickenpox, how can I speak to creaters of symcheck, etc.</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i="0" u="none" strike="noStrike">
                          <a:solidFill>
                            <a:schemeClr val="bg1"/>
                          </a:solidFill>
                          <a:effectLst/>
                          <a:latin typeface="Calibri" panose="020F0502020204030204" pitchFamily="34" charset="0"/>
                        </a:rPr>
                        <a:t>P</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2907344"/>
                  </a:ext>
                </a:extLst>
              </a:tr>
              <a:tr h="805905">
                <a:tc>
                  <a:txBody>
                    <a:bodyPr/>
                    <a:lstStyle/>
                    <a:p>
                      <a:pPr algn="l" fontAlgn="b"/>
                      <a:r>
                        <a:rPr lang="en-US" sz="1400" b="1" i="0" u="none" strike="noStrike">
                          <a:solidFill>
                            <a:schemeClr val="bg1"/>
                          </a:solidFill>
                          <a:effectLst/>
                          <a:latin typeface="Calibri" panose="020F0502020204030204" pitchFamily="34" charset="0"/>
                        </a:rPr>
                        <a:t>Cloud Access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i="0" u="none" strike="noStrike">
                          <a:solidFill>
                            <a:schemeClr val="bg1"/>
                          </a:solidFill>
                          <a:effectLst/>
                          <a:latin typeface="Calibri" panose="020F0502020204030204" pitchFamily="34" charset="0"/>
                        </a:rPr>
                        <a:t>HID-62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i="0" u="none" strike="noStrike" dirty="0">
                          <a:solidFill>
                            <a:schemeClr val="bg1"/>
                          </a:solidFill>
                          <a:effectLst/>
                          <a:latin typeface="Calibri" panose="020F0502020204030204" pitchFamily="34" charset="0"/>
                        </a:rPr>
                        <a:t>Access via URL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i="0" u="sng" strike="noStrike" dirty="0">
                          <a:solidFill>
                            <a:schemeClr val="bg1"/>
                          </a:solidFill>
                          <a:effectLst/>
                          <a:latin typeface="Calibri" panose="020F0502020204030204" pitchFamily="34" charset="0"/>
                          <a:hlinkClick r:id="rId3">
                            <a:extLst>
                              <a:ext uri="{A12FA001-AC4F-418D-AE19-62706E023703}">
                                <ahyp:hlinkClr xmlns:ahyp="http://schemas.microsoft.com/office/drawing/2018/hyperlinkcolor" val="tx"/>
                              </a:ext>
                            </a:extLst>
                          </a:hlinkClick>
                        </a:rPr>
                        <a:t>https://symcheck.jazzymaya.repl.co/</a:t>
                      </a:r>
                      <a:endParaRPr lang="en-US" sz="1400" b="1" i="0" u="sng" strike="noStrike" dirty="0">
                        <a:solidFill>
                          <a:schemeClr val="bg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i="0" u="none" strike="noStrike">
                          <a:solidFill>
                            <a:schemeClr val="bg1"/>
                          </a:solidFill>
                          <a:effectLst/>
                          <a:latin typeface="Calibri" panose="020F0502020204030204" pitchFamily="34" charset="0"/>
                        </a:rPr>
                        <a:t>Patients can use SymCheck without any issues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i="0" u="none" strike="noStrike">
                          <a:solidFill>
                            <a:schemeClr val="bg1"/>
                          </a:solidFill>
                          <a:effectLst/>
                          <a:latin typeface="Calibri" panose="020F0502020204030204" pitchFamily="34" charset="0"/>
                        </a:rPr>
                        <a:t>Patients can use SymCheck without any issues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i="0" u="none" strike="noStrike" dirty="0">
                          <a:solidFill>
                            <a:schemeClr val="bg1"/>
                          </a:solidFill>
                          <a:effectLst/>
                          <a:latin typeface="Calibri" panose="020F0502020204030204" pitchFamily="34" charset="0"/>
                        </a:rPr>
                        <a:t>P</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82026272"/>
                  </a:ext>
                </a:extLst>
              </a:tr>
            </a:tbl>
          </a:graphicData>
        </a:graphic>
      </p:graphicFrame>
    </p:spTree>
    <p:extLst>
      <p:ext uri="{BB962C8B-B14F-4D97-AF65-F5344CB8AC3E}">
        <p14:creationId xmlns:p14="http://schemas.microsoft.com/office/powerpoint/2010/main" val="3333665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1323FB-427E-4A8D-B473-AB0657D8D23B}"/>
              </a:ext>
            </a:extLst>
          </p:cNvPr>
          <p:cNvSpPr>
            <a:spLocks noGrp="1"/>
          </p:cNvSpPr>
          <p:nvPr>
            <p:ph type="title"/>
          </p:nvPr>
        </p:nvSpPr>
        <p:spPr>
          <a:xfrm>
            <a:off x="444500" y="542925"/>
            <a:ext cx="11214100" cy="535531"/>
          </a:xfrm>
        </p:spPr>
        <p:txBody>
          <a:bodyPr wrap="square" anchor="t">
            <a:normAutofit/>
          </a:bodyPr>
          <a:lstStyle/>
          <a:p>
            <a:r>
              <a:rPr lang="en-US"/>
              <a:t>Sprint 5 Burndown Chart</a:t>
            </a:r>
          </a:p>
        </p:txBody>
      </p:sp>
      <p:sp>
        <p:nvSpPr>
          <p:cNvPr id="10" name="Text Placeholder 2">
            <a:extLst>
              <a:ext uri="{FF2B5EF4-FFF2-40B4-BE49-F238E27FC236}">
                <a16:creationId xmlns:a16="http://schemas.microsoft.com/office/drawing/2014/main" id="{A337D84B-6F8C-4C75-B9A0-41DF3A3DEB20}"/>
              </a:ext>
            </a:extLst>
          </p:cNvPr>
          <p:cNvSpPr>
            <a:spLocks noGrp="1"/>
          </p:cNvSpPr>
          <p:nvPr>
            <p:ph type="body" sz="quarter" idx="18"/>
          </p:nvPr>
        </p:nvSpPr>
        <p:spPr>
          <a:xfrm>
            <a:off x="542094" y="4584270"/>
            <a:ext cx="3293306" cy="1463040"/>
          </a:xfrm>
        </p:spPr>
        <p:txBody>
          <a:bodyPr>
            <a:normAutofit lnSpcReduction="10000"/>
          </a:bodyPr>
          <a:lstStyle/>
          <a:p>
            <a:pPr marL="342900" indent="-342900">
              <a:buFont typeface="Wingdings" pitchFamily="2" charset="2"/>
              <a:buChar char="v"/>
            </a:pPr>
            <a:r>
              <a:rPr lang="en-US" sz="2400"/>
              <a:t>This chart shows our story point burndown. </a:t>
            </a:r>
          </a:p>
          <a:p>
            <a:pPr marL="342900" indent="-342900">
              <a:buFont typeface="Wingdings" pitchFamily="2" charset="2"/>
              <a:buChar char="v"/>
            </a:pPr>
            <a:r>
              <a:rPr lang="en-US" sz="2400"/>
              <a:t>We have a velocity of 13 points.</a:t>
            </a:r>
          </a:p>
        </p:txBody>
      </p:sp>
      <p:sp>
        <p:nvSpPr>
          <p:cNvPr id="2" name="Slide Number Placeholder 1">
            <a:extLst>
              <a:ext uri="{FF2B5EF4-FFF2-40B4-BE49-F238E27FC236}">
                <a16:creationId xmlns:a16="http://schemas.microsoft.com/office/drawing/2014/main" id="{E4398C1C-6656-4A73-A680-62A81CDC27FD}"/>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17</a:t>
            </a:fld>
            <a:endParaRPr lang="en-US"/>
          </a:p>
        </p:txBody>
      </p:sp>
      <p:pic>
        <p:nvPicPr>
          <p:cNvPr id="4" name="Picture 3" descr="Chart, line chart&#10;&#10;Description automatically generated">
            <a:extLst>
              <a:ext uri="{FF2B5EF4-FFF2-40B4-BE49-F238E27FC236}">
                <a16:creationId xmlns:a16="http://schemas.microsoft.com/office/drawing/2014/main" id="{74C8256F-65C8-EB45-85E6-0E022C915851}"/>
              </a:ext>
            </a:extLst>
          </p:cNvPr>
          <p:cNvPicPr>
            <a:picLocks noChangeAspect="1"/>
          </p:cNvPicPr>
          <p:nvPr/>
        </p:nvPicPr>
        <p:blipFill>
          <a:blip r:embed="rId3"/>
          <a:stretch>
            <a:fillRect/>
          </a:stretch>
        </p:blipFill>
        <p:spPr>
          <a:xfrm>
            <a:off x="266700" y="1383307"/>
            <a:ext cx="11658600" cy="2935874"/>
          </a:xfrm>
          <a:prstGeom prst="rect">
            <a:avLst/>
          </a:prstGeom>
          <a:noFill/>
        </p:spPr>
      </p:pic>
      <p:sp>
        <p:nvSpPr>
          <p:cNvPr id="19" name="Text Placeholder 5">
            <a:extLst>
              <a:ext uri="{FF2B5EF4-FFF2-40B4-BE49-F238E27FC236}">
                <a16:creationId xmlns:a16="http://schemas.microsoft.com/office/drawing/2014/main" id="{651A3A42-DF5B-41A1-85E2-B1F347A9007C}"/>
              </a:ext>
            </a:extLst>
          </p:cNvPr>
          <p:cNvSpPr>
            <a:spLocks noGrp="1"/>
          </p:cNvSpPr>
          <p:nvPr>
            <p:ph type="body" sz="quarter" idx="20"/>
          </p:nvPr>
        </p:nvSpPr>
        <p:spPr>
          <a:xfrm>
            <a:off x="4222103" y="4584270"/>
            <a:ext cx="3293306" cy="1463040"/>
          </a:xfrm>
        </p:spPr>
        <p:txBody>
          <a:bodyPr/>
          <a:lstStyle/>
          <a:p>
            <a:pPr marL="342900" indent="-342900">
              <a:buFont typeface="Wingdings" pitchFamily="2" charset="2"/>
              <a:buChar char="v"/>
            </a:pPr>
            <a:r>
              <a:rPr lang="en-US" sz="2400"/>
              <a:t>We added an 8-point story mid sprint, that is why there is a spike on the 17</a:t>
            </a:r>
            <a:r>
              <a:rPr lang="en-US" sz="2400" baseline="30000"/>
              <a:t>th</a:t>
            </a:r>
            <a:r>
              <a:rPr lang="en-US" sz="2400"/>
              <a:t>.</a:t>
            </a:r>
          </a:p>
        </p:txBody>
      </p:sp>
      <p:sp>
        <p:nvSpPr>
          <p:cNvPr id="21" name="Text Placeholder 6">
            <a:extLst>
              <a:ext uri="{FF2B5EF4-FFF2-40B4-BE49-F238E27FC236}">
                <a16:creationId xmlns:a16="http://schemas.microsoft.com/office/drawing/2014/main" id="{8A43758C-E143-4623-AF52-F15660D7E9E0}"/>
              </a:ext>
            </a:extLst>
          </p:cNvPr>
          <p:cNvSpPr>
            <a:spLocks noGrp="1"/>
          </p:cNvSpPr>
          <p:nvPr>
            <p:ph type="body" sz="quarter" idx="21"/>
          </p:nvPr>
        </p:nvSpPr>
        <p:spPr>
          <a:xfrm>
            <a:off x="7958894" y="4584270"/>
            <a:ext cx="3293306" cy="1463040"/>
          </a:xfrm>
        </p:spPr>
        <p:txBody>
          <a:bodyPr/>
          <a:lstStyle/>
          <a:p>
            <a:pPr marL="342900" indent="-342900">
              <a:buFont typeface="Wingdings" pitchFamily="2" charset="2"/>
              <a:buChar char="v"/>
            </a:pPr>
            <a:r>
              <a:rPr lang="en-US" sz="2400"/>
              <a:t>We finished the sprint early, that is why the red line stops on the 18</a:t>
            </a:r>
            <a:r>
              <a:rPr lang="en-US" sz="2400" baseline="30000"/>
              <a:t>th</a:t>
            </a:r>
            <a:r>
              <a:rPr lang="en-US" sz="2400"/>
              <a:t>.</a:t>
            </a:r>
          </a:p>
        </p:txBody>
      </p:sp>
    </p:spTree>
    <p:extLst>
      <p:ext uri="{BB962C8B-B14F-4D97-AF65-F5344CB8AC3E}">
        <p14:creationId xmlns:p14="http://schemas.microsoft.com/office/powerpoint/2010/main" val="332230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179B88-D43C-4A31-9A52-3498E9430782}"/>
              </a:ext>
            </a:extLst>
          </p:cNvPr>
          <p:cNvSpPr>
            <a:spLocks noGrp="1"/>
          </p:cNvSpPr>
          <p:nvPr>
            <p:ph type="ctrTitle"/>
          </p:nvPr>
        </p:nvSpPr>
        <p:spPr>
          <a:xfrm>
            <a:off x="6360242" y="3429000"/>
            <a:ext cx="4945598" cy="1243584"/>
          </a:xfrm>
        </p:spPr>
        <p:txBody>
          <a:bodyPr anchor="ctr">
            <a:normAutofit/>
          </a:bodyPr>
          <a:lstStyle/>
          <a:p>
            <a:r>
              <a:rPr lang="en-US" sz="4800">
                <a:ea typeface="Tahoma"/>
                <a:cs typeface="Tahoma"/>
              </a:rPr>
              <a:t>Project Demo</a:t>
            </a:r>
            <a:r>
              <a:rPr lang="en-US" sz="3800">
                <a:ea typeface="Tahoma"/>
                <a:cs typeface="Tahoma"/>
              </a:rPr>
              <a:t> </a:t>
            </a:r>
          </a:p>
        </p:txBody>
      </p:sp>
      <p:sp>
        <p:nvSpPr>
          <p:cNvPr id="2" name="Slide Number Placeholder 1" hidden="1">
            <a:extLst>
              <a:ext uri="{FF2B5EF4-FFF2-40B4-BE49-F238E27FC236}">
                <a16:creationId xmlns:a16="http://schemas.microsoft.com/office/drawing/2014/main" id="{8B065C75-272B-4BB5-BA23-D80E8654D621}"/>
              </a:ext>
            </a:extLst>
          </p:cNvPr>
          <p:cNvSpPr>
            <a:spLocks noGrp="1"/>
          </p:cNvSpPr>
          <p:nvPr>
            <p:ph type="sldNum" sz="quarter" idx="4294967295"/>
          </p:nvPr>
        </p:nvSpPr>
        <p:spPr>
          <a:xfrm>
            <a:off x="11252200" y="6315075"/>
            <a:ext cx="406400" cy="365125"/>
          </a:xfrm>
        </p:spPr>
        <p:txBody>
          <a:bodyPr/>
          <a:lstStyle/>
          <a:p>
            <a:pPr>
              <a:spcAft>
                <a:spcPts val="600"/>
              </a:spcAft>
            </a:pPr>
            <a:fld id="{C263D6C4-4840-40CC-AC84-17E24B3B7BDE}" type="slidenum">
              <a:rPr lang="en-US" smtClean="0"/>
              <a:pPr>
                <a:spcAft>
                  <a:spcPts val="600"/>
                </a:spcAft>
              </a:pPr>
              <a:t>18</a:t>
            </a:fld>
            <a:endParaRPr lang="en-US"/>
          </a:p>
        </p:txBody>
      </p:sp>
      <p:sp>
        <p:nvSpPr>
          <p:cNvPr id="7" name="Slide Number Placeholder 2" hidden="1">
            <a:extLst>
              <a:ext uri="{FF2B5EF4-FFF2-40B4-BE49-F238E27FC236}">
                <a16:creationId xmlns:a16="http://schemas.microsoft.com/office/drawing/2014/main" id="{EB11B8FF-2BC7-4FE5-9420-274EEBAC0785}"/>
              </a:ext>
            </a:extLst>
          </p:cNvPr>
          <p:cNvSpPr>
            <a:spLocks noGrp="1"/>
          </p:cNvSpPr>
          <p:nvPr>
            <p:ph type="sldNum" sz="quarter" idx="4294967295"/>
          </p:nvPr>
        </p:nvSpPr>
        <p:spPr>
          <a:xfrm>
            <a:off x="11252200" y="6315075"/>
            <a:ext cx="406400" cy="365125"/>
          </a:xfrm>
        </p:spPr>
        <p:txBody>
          <a:bodyPr/>
          <a:lstStyle/>
          <a:p>
            <a:pPr>
              <a:spcAft>
                <a:spcPts val="600"/>
              </a:spcAft>
            </a:pPr>
            <a:fld id="{C263D6C4-4840-40CC-AC84-17E24B3B7BDE}" type="slidenum">
              <a:rPr lang="en-US" noProof="0" smtClean="0"/>
              <a:pPr>
                <a:spcAft>
                  <a:spcPts val="600"/>
                </a:spcAft>
              </a:pPr>
              <a:t>18</a:t>
            </a:fld>
            <a:endParaRPr lang="en-US" noProof="0"/>
          </a:p>
        </p:txBody>
      </p:sp>
      <p:sp>
        <p:nvSpPr>
          <p:cNvPr id="12" name="Rectangle 11">
            <a:extLst>
              <a:ext uri="{FF2B5EF4-FFF2-40B4-BE49-F238E27FC236}">
                <a16:creationId xmlns:a16="http://schemas.microsoft.com/office/drawing/2014/main" id="{0659EB14-2E18-C542-84E7-25A34A550D3F}"/>
              </a:ext>
            </a:extLst>
          </p:cNvPr>
          <p:cNvSpPr/>
          <p:nvPr/>
        </p:nvSpPr>
        <p:spPr>
          <a:xfrm>
            <a:off x="5590840" y="4562749"/>
            <a:ext cx="5111796" cy="1143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15EFBD7-FD66-5D48-88BB-48C1B2883E79}"/>
              </a:ext>
            </a:extLst>
          </p:cNvPr>
          <p:cNvSpPr txBox="1"/>
          <p:nvPr/>
        </p:nvSpPr>
        <p:spPr>
          <a:xfrm>
            <a:off x="5590840" y="4672584"/>
            <a:ext cx="5111796" cy="923330"/>
          </a:xfrm>
          <a:prstGeom prst="rect">
            <a:avLst/>
          </a:prstGeom>
          <a:noFill/>
        </p:spPr>
        <p:txBody>
          <a:bodyPr wrap="square" rtlCol="0">
            <a:spAutoFit/>
          </a:bodyPr>
          <a:lstStyle/>
          <a:p>
            <a:r>
              <a:rPr lang="en-US">
                <a:solidFill>
                  <a:schemeClr val="bg1"/>
                </a:solidFill>
              </a:rPr>
              <a:t>*Demo was performed live and can be found at </a:t>
            </a:r>
            <a:r>
              <a:rPr lang="en-US">
                <a:solidFill>
                  <a:schemeClr val="bg1"/>
                </a:solidFill>
                <a:hlinkClick r:id="rId3"/>
              </a:rPr>
              <a:t>https://github.com/jazzymaya/HiddenAgility/wiki</a:t>
            </a:r>
            <a:endParaRPr lang="en-US">
              <a:solidFill>
                <a:schemeClr val="bg1"/>
              </a:solidFill>
            </a:endParaRPr>
          </a:p>
          <a:p>
            <a:endParaRPr lang="en-US">
              <a:solidFill>
                <a:schemeClr val="bg1"/>
              </a:solidFill>
            </a:endParaRPr>
          </a:p>
        </p:txBody>
      </p:sp>
    </p:spTree>
    <p:extLst>
      <p:ext uri="{BB962C8B-B14F-4D97-AF65-F5344CB8AC3E}">
        <p14:creationId xmlns:p14="http://schemas.microsoft.com/office/powerpoint/2010/main" val="35261088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title"/>
          </p:nvPr>
        </p:nvSpPr>
        <p:spPr>
          <a:xfrm>
            <a:off x="444500" y="542925"/>
            <a:ext cx="11214100" cy="535531"/>
          </a:xfrm>
        </p:spPr>
        <p:txBody>
          <a:bodyPr wrap="square" anchor="t">
            <a:normAutofit/>
          </a:bodyPr>
          <a:lstStyle/>
          <a:p>
            <a:r>
              <a:rPr lang="en-US"/>
              <a:t>Demo of New Capabilities</a:t>
            </a:r>
            <a:endParaRPr lang="en-GB"/>
          </a:p>
        </p:txBody>
      </p:sp>
      <p:sp>
        <p:nvSpPr>
          <p:cNvPr id="7" name="Slide Number Placeholder 2">
            <a:extLst>
              <a:ext uri="{FF2B5EF4-FFF2-40B4-BE49-F238E27FC236}">
                <a16:creationId xmlns:a16="http://schemas.microsoft.com/office/drawing/2014/main" id="{EF98A239-C857-4C6D-B35F-76E0185629E7}"/>
              </a:ext>
            </a:extLst>
          </p:cNvPr>
          <p:cNvSpPr>
            <a:spLocks noGrp="1"/>
          </p:cNvSpPr>
          <p:nvPr>
            <p:ph type="sldNum" sz="quarter" idx="12"/>
          </p:nvPr>
        </p:nvSpPr>
        <p:spPr>
          <a:xfrm>
            <a:off x="11252200" y="6315075"/>
            <a:ext cx="406400" cy="365125"/>
          </a:xfrm>
        </p:spPr>
        <p:txBody>
          <a:bodyPr/>
          <a:lstStyle/>
          <a:p>
            <a:pPr>
              <a:spcAft>
                <a:spcPts val="600"/>
              </a:spcAft>
            </a:pPr>
            <a:fld id="{C263D6C4-4840-40CC-AC84-17E24B3B7BDE}" type="slidenum">
              <a:rPr lang="en-US" noProof="0" smtClean="0"/>
              <a:pPr>
                <a:spcAft>
                  <a:spcPts val="600"/>
                </a:spcAft>
              </a:pPr>
              <a:t>19</a:t>
            </a:fld>
            <a:endParaRPr lang="en-US" noProof="0"/>
          </a:p>
        </p:txBody>
      </p:sp>
      <p:sp>
        <p:nvSpPr>
          <p:cNvPr id="9" name="Text Placeholder 3">
            <a:extLst>
              <a:ext uri="{FF2B5EF4-FFF2-40B4-BE49-F238E27FC236}">
                <a16:creationId xmlns:a16="http://schemas.microsoft.com/office/drawing/2014/main" id="{B5AFF969-D738-4D35-AAA9-0F134923F319}"/>
              </a:ext>
            </a:extLst>
          </p:cNvPr>
          <p:cNvSpPr>
            <a:spLocks noGrp="1"/>
          </p:cNvSpPr>
          <p:nvPr>
            <p:ph type="body" idx="1"/>
          </p:nvPr>
        </p:nvSpPr>
        <p:spPr>
          <a:xfrm>
            <a:off x="444500" y="1681163"/>
            <a:ext cx="5157787" cy="823912"/>
          </a:xfrm>
        </p:spPr>
        <p:txBody>
          <a:bodyPr/>
          <a:lstStyle/>
          <a:p>
            <a:r>
              <a:rPr lang="en-US"/>
              <a:t>New Image Page Capability</a:t>
            </a:r>
          </a:p>
        </p:txBody>
      </p:sp>
      <p:sp>
        <p:nvSpPr>
          <p:cNvPr id="11" name="Text Placeholder 4">
            <a:extLst>
              <a:ext uri="{FF2B5EF4-FFF2-40B4-BE49-F238E27FC236}">
                <a16:creationId xmlns:a16="http://schemas.microsoft.com/office/drawing/2014/main" id="{8E9B1A70-3799-422E-919A-F41E28C28C56}"/>
              </a:ext>
            </a:extLst>
          </p:cNvPr>
          <p:cNvSpPr>
            <a:spLocks noGrp="1"/>
          </p:cNvSpPr>
          <p:nvPr>
            <p:ph type="body" sz="quarter" idx="3"/>
          </p:nvPr>
        </p:nvSpPr>
        <p:spPr>
          <a:xfrm>
            <a:off x="6500812" y="1681163"/>
            <a:ext cx="5157788" cy="823912"/>
          </a:xfrm>
        </p:spPr>
        <p:txBody>
          <a:bodyPr/>
          <a:lstStyle/>
          <a:p>
            <a:r>
              <a:rPr lang="en-US"/>
              <a:t>Chatbot Capability</a:t>
            </a:r>
          </a:p>
        </p:txBody>
      </p:sp>
      <p:pic>
        <p:nvPicPr>
          <p:cNvPr id="5" name="Content Placeholder 4">
            <a:extLst>
              <a:ext uri="{FF2B5EF4-FFF2-40B4-BE49-F238E27FC236}">
                <a16:creationId xmlns:a16="http://schemas.microsoft.com/office/drawing/2014/main" id="{75DD10ED-696C-1749-8ABB-3B45C3C5F526}"/>
              </a:ext>
            </a:extLst>
          </p:cNvPr>
          <p:cNvPicPr>
            <a:picLocks noGrp="1" noChangeAspect="1"/>
          </p:cNvPicPr>
          <p:nvPr>
            <p:ph sz="half" idx="2"/>
          </p:nvPr>
        </p:nvPicPr>
        <p:blipFill>
          <a:blip r:embed="rId2"/>
          <a:stretch>
            <a:fillRect/>
          </a:stretch>
        </p:blipFill>
        <p:spPr>
          <a:xfrm>
            <a:off x="967782" y="2505075"/>
            <a:ext cx="4111224" cy="3684588"/>
          </a:xfrm>
          <a:prstGeom prst="rect">
            <a:avLst/>
          </a:prstGeom>
        </p:spPr>
      </p:pic>
      <p:pic>
        <p:nvPicPr>
          <p:cNvPr id="3" name="Content Placeholder 2">
            <a:extLst>
              <a:ext uri="{FF2B5EF4-FFF2-40B4-BE49-F238E27FC236}">
                <a16:creationId xmlns:a16="http://schemas.microsoft.com/office/drawing/2014/main" id="{049EA599-CA60-7044-959C-5CE502C1DA6F}"/>
              </a:ext>
            </a:extLst>
          </p:cNvPr>
          <p:cNvPicPr>
            <a:picLocks noGrp="1" noChangeAspect="1"/>
          </p:cNvPicPr>
          <p:nvPr>
            <p:ph sz="quarter" idx="4"/>
          </p:nvPr>
        </p:nvPicPr>
        <p:blipFill>
          <a:blip r:embed="rId3"/>
          <a:stretch>
            <a:fillRect/>
          </a:stretch>
        </p:blipFill>
        <p:spPr>
          <a:xfrm>
            <a:off x="6475413" y="2636542"/>
            <a:ext cx="5183187" cy="3421654"/>
          </a:xfrm>
          <a:prstGeom prst="rect">
            <a:avLst/>
          </a:prstGeom>
        </p:spPr>
      </p:pic>
    </p:spTree>
    <p:extLst>
      <p:ext uri="{BB962C8B-B14F-4D97-AF65-F5344CB8AC3E}">
        <p14:creationId xmlns:p14="http://schemas.microsoft.com/office/powerpoint/2010/main" val="42977186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p:txBody>
          <a:bodyPr/>
          <a:lstStyle/>
          <a:p>
            <a:r>
              <a:rPr lang="en-US"/>
              <a:t>Agenda</a:t>
            </a:r>
          </a:p>
        </p:txBody>
      </p:sp>
      <p:pic>
        <p:nvPicPr>
          <p:cNvPr id="25" name="Picture Placeholder 24">
            <a:extLst>
              <a:ext uri="{FF2B5EF4-FFF2-40B4-BE49-F238E27FC236}">
                <a16:creationId xmlns:a16="http://schemas.microsoft.com/office/drawing/2014/main" id="{C03AAFA7-022A-47F8-9DA1-7DC3897D1E52}"/>
              </a:ext>
            </a:extLst>
          </p:cNvPr>
          <p:cNvPicPr>
            <a:picLocks noGrp="1" noChangeAspect="1"/>
          </p:cNvPicPr>
          <p:nvPr>
            <p:ph type="pic" sz="quarter" idx="13"/>
          </p:nvPr>
        </p:nvPicPr>
        <p:blipFill>
          <a:blip r:embed="rId3"/>
          <a:srcRect/>
          <a:stretch/>
        </p:blipFill>
        <p:spPr>
          <a:xfrm>
            <a:off x="999201" y="1420328"/>
            <a:ext cx="1259505" cy="1248985"/>
          </a:xfrm>
        </p:spPr>
      </p:pic>
      <p:sp>
        <p:nvSpPr>
          <p:cNvPr id="19" name="Text Placeholder 18">
            <a:extLst>
              <a:ext uri="{FF2B5EF4-FFF2-40B4-BE49-F238E27FC236}">
                <a16:creationId xmlns:a16="http://schemas.microsoft.com/office/drawing/2014/main" id="{782206B1-586F-4254-9B36-D06C4E294ACF}"/>
              </a:ext>
            </a:extLst>
          </p:cNvPr>
          <p:cNvSpPr>
            <a:spLocks noGrp="1"/>
          </p:cNvSpPr>
          <p:nvPr>
            <p:ph type="body" sz="quarter" idx="18"/>
          </p:nvPr>
        </p:nvSpPr>
        <p:spPr>
          <a:xfrm>
            <a:off x="719891" y="3011185"/>
            <a:ext cx="1776140" cy="289962"/>
          </a:xfrm>
        </p:spPr>
        <p:txBody>
          <a:bodyPr/>
          <a:lstStyle/>
          <a:p>
            <a:r>
              <a:rPr lang="en-US"/>
              <a:t>1. Project Overview</a:t>
            </a:r>
          </a:p>
        </p:txBody>
      </p:sp>
      <p:pic>
        <p:nvPicPr>
          <p:cNvPr id="27" name="Picture Placeholder 26">
            <a:extLst>
              <a:ext uri="{FF2B5EF4-FFF2-40B4-BE49-F238E27FC236}">
                <a16:creationId xmlns:a16="http://schemas.microsoft.com/office/drawing/2014/main" id="{6F737161-FE67-434D-A781-59EDB9EDCB23}"/>
              </a:ext>
            </a:extLst>
          </p:cNvPr>
          <p:cNvPicPr>
            <a:picLocks noGrp="1" noChangeAspect="1"/>
          </p:cNvPicPr>
          <p:nvPr>
            <p:ph type="pic" sz="quarter" idx="14"/>
          </p:nvPr>
        </p:nvPicPr>
        <p:blipFill>
          <a:blip r:embed="rId4">
            <a:extLst>
              <a:ext uri="{837473B0-CC2E-450A-ABE3-18F120FF3D39}">
                <a1611:picAttrSrcUrl xmlns:a1611="http://schemas.microsoft.com/office/drawing/2016/11/main" r:id="rId5"/>
              </a:ext>
            </a:extLst>
          </a:blip>
          <a:srcRect/>
          <a:stretch/>
        </p:blipFill>
        <p:spPr>
          <a:xfrm>
            <a:off x="3900374" y="1409463"/>
            <a:ext cx="1259505" cy="1259505"/>
          </a:xfrm>
        </p:spPr>
      </p:pic>
      <p:pic>
        <p:nvPicPr>
          <p:cNvPr id="29" name="Picture Placeholder 28">
            <a:extLst>
              <a:ext uri="{FF2B5EF4-FFF2-40B4-BE49-F238E27FC236}">
                <a16:creationId xmlns:a16="http://schemas.microsoft.com/office/drawing/2014/main" id="{9E5BF01B-21D6-4D43-9CAE-0298685C1A7B}"/>
              </a:ext>
            </a:extLst>
          </p:cNvPr>
          <p:cNvPicPr>
            <a:picLocks noGrp="1" noChangeAspect="1"/>
          </p:cNvPicPr>
          <p:nvPr>
            <p:ph type="pic" sz="quarter" idx="15"/>
          </p:nvPr>
        </p:nvPicPr>
        <p:blipFill>
          <a:blip r:embed="rId6">
            <a:duotone>
              <a:schemeClr val="accent2">
                <a:shade val="45000"/>
                <a:satMod val="135000"/>
              </a:schemeClr>
              <a:prstClr val="white"/>
            </a:duotone>
            <a:extLst>
              <a:ext uri="{837473B0-CC2E-450A-ABE3-18F120FF3D39}">
                <a1611:picAttrSrcUrl xmlns:a1611="http://schemas.microsoft.com/office/drawing/2016/11/main" r:id="rId7"/>
              </a:ext>
            </a:extLst>
          </a:blip>
          <a:srcRect/>
          <a:stretch/>
        </p:blipFill>
        <p:spPr>
          <a:xfrm>
            <a:off x="9991406" y="1409463"/>
            <a:ext cx="1259505" cy="1259505"/>
          </a:xfrm>
        </p:spPr>
      </p:pic>
      <p:sp>
        <p:nvSpPr>
          <p:cNvPr id="21" name="Text Placeholder 20">
            <a:extLst>
              <a:ext uri="{FF2B5EF4-FFF2-40B4-BE49-F238E27FC236}">
                <a16:creationId xmlns:a16="http://schemas.microsoft.com/office/drawing/2014/main" id="{1B8F0371-4F69-4131-91BF-9AB99E6EE89B}"/>
              </a:ext>
            </a:extLst>
          </p:cNvPr>
          <p:cNvSpPr>
            <a:spLocks noGrp="1"/>
          </p:cNvSpPr>
          <p:nvPr>
            <p:ph type="body" sz="quarter" idx="20"/>
          </p:nvPr>
        </p:nvSpPr>
        <p:spPr>
          <a:xfrm>
            <a:off x="9341048" y="3011883"/>
            <a:ext cx="2560220" cy="278495"/>
          </a:xfrm>
        </p:spPr>
        <p:txBody>
          <a:bodyPr/>
          <a:lstStyle/>
          <a:p>
            <a:r>
              <a:rPr lang="en-US"/>
              <a:t>4. Demo of New Features</a:t>
            </a:r>
          </a:p>
        </p:txBody>
      </p:sp>
      <p:pic>
        <p:nvPicPr>
          <p:cNvPr id="31" name="Picture Placeholder 30">
            <a:extLst>
              <a:ext uri="{FF2B5EF4-FFF2-40B4-BE49-F238E27FC236}">
                <a16:creationId xmlns:a16="http://schemas.microsoft.com/office/drawing/2014/main" id="{089E8AB6-C16E-4752-810F-8F98DB929DB5}"/>
              </a:ext>
            </a:extLst>
          </p:cNvPr>
          <p:cNvPicPr>
            <a:picLocks noGrp="1" noChangeAspect="1"/>
          </p:cNvPicPr>
          <p:nvPr>
            <p:ph type="pic" sz="quarter" idx="16"/>
          </p:nvPr>
        </p:nvPicPr>
        <p:blipFill>
          <a:blip r:embed="rId8">
            <a:duotone>
              <a:schemeClr val="accent4">
                <a:shade val="45000"/>
                <a:satMod val="135000"/>
              </a:schemeClr>
              <a:prstClr val="white"/>
            </a:duotone>
            <a:extLst>
              <a:ext uri="{837473B0-CC2E-450A-ABE3-18F120FF3D39}">
                <a1611:picAttrSrcUrl xmlns:a1611="http://schemas.microsoft.com/office/drawing/2016/11/main" r:id="rId9"/>
              </a:ext>
            </a:extLst>
          </a:blip>
          <a:srcRect/>
          <a:stretch/>
        </p:blipFill>
        <p:spPr>
          <a:xfrm>
            <a:off x="1041185" y="4143271"/>
            <a:ext cx="1217521" cy="1259505"/>
          </a:xfrm>
        </p:spPr>
      </p:pic>
      <p:sp>
        <p:nvSpPr>
          <p:cNvPr id="22" name="Text Placeholder 21">
            <a:extLst>
              <a:ext uri="{FF2B5EF4-FFF2-40B4-BE49-F238E27FC236}">
                <a16:creationId xmlns:a16="http://schemas.microsoft.com/office/drawing/2014/main" id="{78CACAF1-61EA-4605-A8FE-2EEE752B49FF}"/>
              </a:ext>
            </a:extLst>
          </p:cNvPr>
          <p:cNvSpPr>
            <a:spLocks noGrp="1"/>
          </p:cNvSpPr>
          <p:nvPr>
            <p:ph type="body" sz="quarter" idx="21"/>
          </p:nvPr>
        </p:nvSpPr>
        <p:spPr>
          <a:xfrm>
            <a:off x="719891" y="5781778"/>
            <a:ext cx="1776140" cy="289962"/>
          </a:xfrm>
        </p:spPr>
        <p:txBody>
          <a:bodyPr/>
          <a:lstStyle/>
          <a:p>
            <a:r>
              <a:rPr lang="en-US"/>
              <a:t>5. Product Backlog</a:t>
            </a:r>
          </a:p>
        </p:txBody>
      </p:sp>
      <p:pic>
        <p:nvPicPr>
          <p:cNvPr id="33" name="Picture Placeholder 32" descr="Cycle with people">
            <a:extLst>
              <a:ext uri="{FF2B5EF4-FFF2-40B4-BE49-F238E27FC236}">
                <a16:creationId xmlns:a16="http://schemas.microsoft.com/office/drawing/2014/main" id="{CC9DBBE5-5AD0-41E8-A719-84509E5D9F9E}"/>
              </a:ext>
            </a:extLst>
          </p:cNvPr>
          <p:cNvPicPr>
            <a:picLocks noGrp="1" noChangeAspect="1"/>
          </p:cNvPicPr>
          <p:nvPr>
            <p:ph type="pic" sz="quarter" idx="17"/>
          </p:nvPr>
        </p:nvPicPr>
        <p:blipFill>
          <a:blip r:embed="rId10">
            <a:extLst>
              <a:ext uri="{96DAC541-7B7A-43D3-8B79-37D633B846F1}">
                <asvg:svgBlip xmlns:asvg="http://schemas.microsoft.com/office/drawing/2016/SVG/main" r:embed="rId11"/>
              </a:ext>
            </a:extLst>
          </a:blip>
          <a:srcRect/>
          <a:stretch/>
        </p:blipFill>
        <p:spPr>
          <a:xfrm>
            <a:off x="6945890" y="4143272"/>
            <a:ext cx="1259505" cy="1259505"/>
          </a:xfrm>
        </p:spPr>
      </p:pic>
      <p:sp>
        <p:nvSpPr>
          <p:cNvPr id="23" name="Text Placeholder 22">
            <a:extLst>
              <a:ext uri="{FF2B5EF4-FFF2-40B4-BE49-F238E27FC236}">
                <a16:creationId xmlns:a16="http://schemas.microsoft.com/office/drawing/2014/main" id="{8D05A34F-7712-46DB-AB5B-272E294B62EE}"/>
              </a:ext>
            </a:extLst>
          </p:cNvPr>
          <p:cNvSpPr>
            <a:spLocks noGrp="1"/>
          </p:cNvSpPr>
          <p:nvPr>
            <p:ph type="body" sz="quarter" idx="22"/>
          </p:nvPr>
        </p:nvSpPr>
        <p:spPr>
          <a:xfrm>
            <a:off x="6766130" y="5781778"/>
            <a:ext cx="1776140" cy="289962"/>
          </a:xfrm>
        </p:spPr>
        <p:txBody>
          <a:bodyPr/>
          <a:lstStyle/>
          <a:p>
            <a:r>
              <a:rPr lang="en-US"/>
              <a:t>7. Retrospectives</a:t>
            </a:r>
          </a:p>
        </p:txBody>
      </p:sp>
      <p:sp>
        <p:nvSpPr>
          <p:cNvPr id="3" name="Rectangle 2">
            <a:extLst>
              <a:ext uri="{FF2B5EF4-FFF2-40B4-BE49-F238E27FC236}">
                <a16:creationId xmlns:a16="http://schemas.microsoft.com/office/drawing/2014/main" id="{CC1B775A-6565-47DE-AB65-E0684E584FF7}"/>
              </a:ext>
            </a:extLst>
          </p:cNvPr>
          <p:cNvSpPr/>
          <p:nvPr/>
        </p:nvSpPr>
        <p:spPr>
          <a:xfrm>
            <a:off x="899653" y="3490953"/>
            <a:ext cx="10392694" cy="521193"/>
          </a:xfrm>
          <a:prstGeom prst="rect">
            <a:avLst/>
          </a:prstGeom>
          <a:solidFill>
            <a:srgbClr val="0033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C1F11E7-EDE5-4119-BA64-4FC57C285D19}"/>
              </a:ext>
            </a:extLst>
          </p:cNvPr>
          <p:cNvSpPr>
            <a:spLocks noGrp="1"/>
          </p:cNvSpPr>
          <p:nvPr>
            <p:ph type="sldNum" sz="quarter" idx="12"/>
          </p:nvPr>
        </p:nvSpPr>
        <p:spPr/>
        <p:txBody>
          <a:bodyPr/>
          <a:lstStyle/>
          <a:p>
            <a:fld id="{C263D6C4-4840-40CC-AC84-17E24B3B7BDE}" type="slidenum">
              <a:rPr lang="en-US" smtClean="0"/>
              <a:pPr/>
              <a:t>2</a:t>
            </a:fld>
            <a:endParaRPr lang="en-US"/>
          </a:p>
        </p:txBody>
      </p:sp>
      <p:pic>
        <p:nvPicPr>
          <p:cNvPr id="24" name="Picture Placeholder 32">
            <a:extLst>
              <a:ext uri="{FF2B5EF4-FFF2-40B4-BE49-F238E27FC236}">
                <a16:creationId xmlns:a16="http://schemas.microsoft.com/office/drawing/2014/main" id="{05B0C692-2CD8-42BB-9ECF-96A65E5B60D0}"/>
              </a:ext>
            </a:extLst>
          </p:cNvPr>
          <p:cNvPicPr>
            <a:picLocks noChangeAspect="1"/>
          </p:cNvPicPr>
          <p:nvPr/>
        </p:nvPicPr>
        <p:blipFill>
          <a:blip r:embed="rId12">
            <a:duotone>
              <a:prstClr val="black"/>
              <a:schemeClr val="accent1">
                <a:tint val="45000"/>
                <a:satMod val="400000"/>
              </a:schemeClr>
            </a:duotone>
            <a:extLst>
              <a:ext uri="{BEBA8EAE-BF5A-486C-A8C5-ECC9F3942E4B}">
                <a14:imgProps xmlns:a14="http://schemas.microsoft.com/office/drawing/2010/main">
                  <a14:imgLayer r:embed="rId13">
                    <a14:imgEffect>
                      <a14:artisticChalkSketch/>
                    </a14:imgEffect>
                  </a14:imgLayer>
                </a14:imgProps>
              </a:ext>
              <a:ext uri="{837473B0-CC2E-450A-ABE3-18F120FF3D39}">
                <a1611:picAttrSrcUrl xmlns:a1611="http://schemas.microsoft.com/office/drawing/2016/11/main" r:id="rId14"/>
              </a:ext>
            </a:extLst>
          </a:blip>
          <a:srcRect/>
          <a:stretch/>
        </p:blipFill>
        <p:spPr>
          <a:xfrm>
            <a:off x="3900373" y="4143271"/>
            <a:ext cx="1259505" cy="1259505"/>
          </a:xfrm>
          <a:prstGeom prst="ellipse">
            <a:avLst/>
          </a:prstGeom>
          <a:pattFill prst="wdUpDiag">
            <a:fgClr>
              <a:srgbClr val="0C4360"/>
            </a:fgClr>
            <a:bgClr>
              <a:schemeClr val="accent1">
                <a:lumMod val="50000"/>
              </a:schemeClr>
            </a:bgClr>
          </a:pattFill>
          <a:ln w="38100">
            <a:solidFill>
              <a:schemeClr val="accent2"/>
            </a:solidFill>
          </a:ln>
        </p:spPr>
      </p:pic>
      <p:sp>
        <p:nvSpPr>
          <p:cNvPr id="26" name="Text Placeholder 22">
            <a:extLst>
              <a:ext uri="{FF2B5EF4-FFF2-40B4-BE49-F238E27FC236}">
                <a16:creationId xmlns:a16="http://schemas.microsoft.com/office/drawing/2014/main" id="{E169DF32-918D-4513-9C57-6B5C58906803}"/>
              </a:ext>
            </a:extLst>
          </p:cNvPr>
          <p:cNvSpPr txBox="1">
            <a:spLocks/>
          </p:cNvSpPr>
          <p:nvPr/>
        </p:nvSpPr>
        <p:spPr>
          <a:xfrm>
            <a:off x="3642055" y="5781778"/>
            <a:ext cx="1776140" cy="289962"/>
          </a:xfrm>
          <a:prstGeom prst="rect">
            <a:avLst/>
          </a:prstGeom>
        </p:spPr>
        <p:txBody>
          <a:bodyPr vert="horz" lIns="0" tIns="0" rIns="0" bIns="0" rtlCol="0">
            <a:noAutofit/>
          </a:bodyPr>
          <a:lstStyle>
            <a:lvl1pPr marL="0" indent="0" algn="ctr" defTabSz="914400" rtl="0" eaLnBrk="1" latinLnBrk="0" hangingPunct="1">
              <a:lnSpc>
                <a:spcPct val="100000"/>
              </a:lnSpc>
              <a:spcBef>
                <a:spcPts val="600"/>
              </a:spcBef>
              <a:spcAft>
                <a:spcPts val="400"/>
              </a:spcAft>
              <a:buClr>
                <a:schemeClr val="accent2"/>
              </a:buClr>
              <a:buFont typeface="Arial" panose="020B0604020202020204" pitchFamily="34" charset="0"/>
              <a:buNone/>
              <a:defRPr sz="140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6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6. Timeline</a:t>
            </a:r>
          </a:p>
        </p:txBody>
      </p:sp>
      <p:pic>
        <p:nvPicPr>
          <p:cNvPr id="28" name="Picture Placeholder 26" descr="Cloud Computing">
            <a:extLst>
              <a:ext uri="{FF2B5EF4-FFF2-40B4-BE49-F238E27FC236}">
                <a16:creationId xmlns:a16="http://schemas.microsoft.com/office/drawing/2014/main" id="{893E5077-100A-491B-896F-6192228FBBDF}"/>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6945890" y="1383281"/>
            <a:ext cx="1259505" cy="1259505"/>
          </a:xfrm>
          <a:prstGeom prst="ellipse">
            <a:avLst/>
          </a:prstGeom>
          <a:pattFill prst="wdUpDiag">
            <a:fgClr>
              <a:srgbClr val="0C4360"/>
            </a:fgClr>
            <a:bgClr>
              <a:schemeClr val="accent1">
                <a:lumMod val="50000"/>
              </a:schemeClr>
            </a:bgClr>
          </a:pattFill>
          <a:ln w="38100">
            <a:solidFill>
              <a:schemeClr val="accent2"/>
            </a:solidFill>
          </a:ln>
        </p:spPr>
      </p:pic>
      <p:sp>
        <p:nvSpPr>
          <p:cNvPr id="30" name="Text Placeholder 19">
            <a:extLst>
              <a:ext uri="{FF2B5EF4-FFF2-40B4-BE49-F238E27FC236}">
                <a16:creationId xmlns:a16="http://schemas.microsoft.com/office/drawing/2014/main" id="{93202957-187B-44A8-8E98-D1B949EDB661}"/>
              </a:ext>
            </a:extLst>
          </p:cNvPr>
          <p:cNvSpPr txBox="1">
            <a:spLocks/>
          </p:cNvSpPr>
          <p:nvPr/>
        </p:nvSpPr>
        <p:spPr>
          <a:xfrm>
            <a:off x="6687572" y="3011185"/>
            <a:ext cx="1776140" cy="289962"/>
          </a:xfrm>
          <a:prstGeom prst="rect">
            <a:avLst/>
          </a:prstGeom>
        </p:spPr>
        <p:txBody>
          <a:bodyPr vert="horz" lIns="0" tIns="0" rIns="0" bIns="0" rtlCol="0">
            <a:noAutofit/>
          </a:bodyPr>
          <a:lstStyle>
            <a:lvl1pPr marL="0" indent="0" algn="ctr" defTabSz="914400" rtl="0" eaLnBrk="1" latinLnBrk="0" hangingPunct="1">
              <a:lnSpc>
                <a:spcPct val="100000"/>
              </a:lnSpc>
              <a:spcBef>
                <a:spcPts val="600"/>
              </a:spcBef>
              <a:spcAft>
                <a:spcPts val="400"/>
              </a:spcAft>
              <a:buClr>
                <a:schemeClr val="accent2"/>
              </a:buClr>
              <a:buFont typeface="Arial" panose="020B0604020202020204" pitchFamily="34" charset="0"/>
              <a:buNone/>
              <a:defRPr sz="140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6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3. Sprint 5 </a:t>
            </a:r>
          </a:p>
        </p:txBody>
      </p:sp>
      <p:pic>
        <p:nvPicPr>
          <p:cNvPr id="32" name="Picture Placeholder 32" descr="Acquisition with solid fill">
            <a:extLst>
              <a:ext uri="{FF2B5EF4-FFF2-40B4-BE49-F238E27FC236}">
                <a16:creationId xmlns:a16="http://schemas.microsoft.com/office/drawing/2014/main" id="{1B983C5D-B349-E246-82C7-9424D0DE6635}"/>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9991405" y="4143270"/>
            <a:ext cx="1259505" cy="1259505"/>
          </a:xfrm>
          <a:prstGeom prst="ellipse">
            <a:avLst/>
          </a:prstGeom>
          <a:pattFill prst="wdUpDiag">
            <a:fgClr>
              <a:srgbClr val="0C4360"/>
            </a:fgClr>
            <a:bgClr>
              <a:schemeClr val="accent1">
                <a:lumMod val="50000"/>
              </a:schemeClr>
            </a:bgClr>
          </a:pattFill>
          <a:ln w="38100">
            <a:solidFill>
              <a:schemeClr val="accent2"/>
            </a:solidFill>
          </a:ln>
        </p:spPr>
      </p:pic>
      <p:sp>
        <p:nvSpPr>
          <p:cNvPr id="34" name="Text Placeholder 22">
            <a:extLst>
              <a:ext uri="{FF2B5EF4-FFF2-40B4-BE49-F238E27FC236}">
                <a16:creationId xmlns:a16="http://schemas.microsoft.com/office/drawing/2014/main" id="{EE3D2EE0-9C0F-D24C-8D19-BC83A4D75175}"/>
              </a:ext>
            </a:extLst>
          </p:cNvPr>
          <p:cNvSpPr txBox="1">
            <a:spLocks/>
          </p:cNvSpPr>
          <p:nvPr/>
        </p:nvSpPr>
        <p:spPr>
          <a:xfrm>
            <a:off x="9733087" y="5781778"/>
            <a:ext cx="1776140" cy="289962"/>
          </a:xfrm>
          <a:prstGeom prst="rect">
            <a:avLst/>
          </a:prstGeom>
        </p:spPr>
        <p:txBody>
          <a:bodyPr vert="horz" lIns="0" tIns="0" rIns="0" bIns="0" rtlCol="0">
            <a:noAutofit/>
          </a:bodyPr>
          <a:lstStyle>
            <a:lvl1pPr marL="0" indent="0" algn="ctr" defTabSz="914400" rtl="0" eaLnBrk="1" latinLnBrk="0" hangingPunct="1">
              <a:lnSpc>
                <a:spcPct val="100000"/>
              </a:lnSpc>
              <a:spcBef>
                <a:spcPts val="600"/>
              </a:spcBef>
              <a:spcAft>
                <a:spcPts val="400"/>
              </a:spcAft>
              <a:buClr>
                <a:schemeClr val="accent2"/>
              </a:buClr>
              <a:buFont typeface="Arial" panose="020B0604020202020204" pitchFamily="34" charset="0"/>
              <a:buNone/>
              <a:defRPr sz="140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6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8. Conclusion</a:t>
            </a:r>
          </a:p>
        </p:txBody>
      </p:sp>
      <p:sp>
        <p:nvSpPr>
          <p:cNvPr id="20" name="Text Placeholder 19">
            <a:extLst>
              <a:ext uri="{FF2B5EF4-FFF2-40B4-BE49-F238E27FC236}">
                <a16:creationId xmlns:a16="http://schemas.microsoft.com/office/drawing/2014/main" id="{CB924A29-3538-4A3F-82A6-D2A7538C2111}"/>
              </a:ext>
            </a:extLst>
          </p:cNvPr>
          <p:cNvSpPr>
            <a:spLocks noGrp="1"/>
          </p:cNvSpPr>
          <p:nvPr>
            <p:ph type="body" sz="quarter" idx="19"/>
          </p:nvPr>
        </p:nvSpPr>
        <p:spPr>
          <a:xfrm>
            <a:off x="3642055" y="2999975"/>
            <a:ext cx="1776140" cy="752386"/>
          </a:xfrm>
        </p:spPr>
        <p:txBody>
          <a:bodyPr/>
          <a:lstStyle/>
          <a:p>
            <a:r>
              <a:rPr lang="en-US" dirty="0"/>
              <a:t>2. Sprint 4 vs. Sprint 5 and New Technologies</a:t>
            </a:r>
          </a:p>
        </p:txBody>
      </p:sp>
    </p:spTree>
    <p:extLst>
      <p:ext uri="{BB962C8B-B14F-4D97-AF65-F5344CB8AC3E}">
        <p14:creationId xmlns:p14="http://schemas.microsoft.com/office/powerpoint/2010/main" val="38921314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500"/>
                                        <p:tgtEl>
                                          <p:spTgt spid="19">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9">
                                            <p:txEl>
                                              <p:pRg st="0" end="0"/>
                                            </p:txEl>
                                          </p:spTgt>
                                        </p:tgtEl>
                                      </p:cBhvr>
                                    </p:animEffect>
                                  </p:childTnLst>
                                </p:cTn>
                              </p:par>
                              <p:par>
                                <p:cTn id="9" presetID="12" presetClass="entr" presetSubtype="4"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p:tgtEl>
                                          <p:spTgt spid="25"/>
                                        </p:tgtEl>
                                        <p:attrNameLst>
                                          <p:attrName>ppt_y</p:attrName>
                                        </p:attrNameLst>
                                      </p:cBhvr>
                                      <p:tavLst>
                                        <p:tav tm="0">
                                          <p:val>
                                            <p:strVal val="#ppt_y+#ppt_h*1.125000"/>
                                          </p:val>
                                        </p:tav>
                                        <p:tav tm="100000">
                                          <p:val>
                                            <p:strVal val="#ppt_y"/>
                                          </p:val>
                                        </p:tav>
                                      </p:tavLst>
                                    </p:anim>
                                    <p:animEffect transition="in" filter="wipe(up)">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randombar(horizontal)">
                                      <p:cBhvr>
                                        <p:cTn id="17" dur="500"/>
                                        <p:tgtEl>
                                          <p:spTgt spid="27"/>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20">
                                            <p:txEl>
                                              <p:pRg st="0" end="0"/>
                                            </p:txEl>
                                          </p:spTgt>
                                        </p:tgtEl>
                                        <p:attrNameLst>
                                          <p:attrName>style.visibility</p:attrName>
                                        </p:attrNameLst>
                                      </p:cBhvr>
                                      <p:to>
                                        <p:strVal val="visible"/>
                                      </p:to>
                                    </p:set>
                                    <p:animEffect transition="in" filter="randombar(horizontal)">
                                      <p:cBhvr>
                                        <p:cTn id="20" dur="500"/>
                                        <p:tgtEl>
                                          <p:spTgt spid="20">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12"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strips(downLeft)">
                                      <p:cBhvr>
                                        <p:cTn id="25" dur="500"/>
                                        <p:tgtEl>
                                          <p:spTgt spid="28"/>
                                        </p:tgtEl>
                                      </p:cBhvr>
                                    </p:animEffect>
                                  </p:childTnLst>
                                </p:cTn>
                              </p:par>
                              <p:par>
                                <p:cTn id="26" presetID="18" presetClass="entr" presetSubtype="12"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strips(downLeft)">
                                      <p:cBhvr>
                                        <p:cTn id="28" dur="5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p:cTn id="33" dur="500" fill="hold"/>
                                        <p:tgtEl>
                                          <p:spTgt spid="29"/>
                                        </p:tgtEl>
                                        <p:attrNameLst>
                                          <p:attrName>ppt_w</p:attrName>
                                        </p:attrNameLst>
                                      </p:cBhvr>
                                      <p:tavLst>
                                        <p:tav tm="0">
                                          <p:val>
                                            <p:fltVal val="0"/>
                                          </p:val>
                                        </p:tav>
                                        <p:tav tm="100000">
                                          <p:val>
                                            <p:strVal val="#ppt_w"/>
                                          </p:val>
                                        </p:tav>
                                      </p:tavLst>
                                    </p:anim>
                                    <p:anim calcmode="lin" valueType="num">
                                      <p:cBhvr>
                                        <p:cTn id="34" dur="500" fill="hold"/>
                                        <p:tgtEl>
                                          <p:spTgt spid="29"/>
                                        </p:tgtEl>
                                        <p:attrNameLst>
                                          <p:attrName>ppt_h</p:attrName>
                                        </p:attrNameLst>
                                      </p:cBhvr>
                                      <p:tavLst>
                                        <p:tav tm="0">
                                          <p:val>
                                            <p:fltVal val="0"/>
                                          </p:val>
                                        </p:tav>
                                        <p:tav tm="100000">
                                          <p:val>
                                            <p:strVal val="#ppt_h"/>
                                          </p:val>
                                        </p:tav>
                                      </p:tavLst>
                                    </p:anim>
                                    <p:animEffect transition="in" filter="fade">
                                      <p:cBhvr>
                                        <p:cTn id="35" dur="500"/>
                                        <p:tgtEl>
                                          <p:spTgt spid="29"/>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21">
                                            <p:txEl>
                                              <p:pRg st="0" end="0"/>
                                            </p:txEl>
                                          </p:spTgt>
                                        </p:tgtEl>
                                        <p:attrNameLst>
                                          <p:attrName>style.visibility</p:attrName>
                                        </p:attrNameLst>
                                      </p:cBhvr>
                                      <p:to>
                                        <p:strVal val="visible"/>
                                      </p:to>
                                    </p:set>
                                    <p:anim calcmode="lin" valueType="num">
                                      <p:cBhvr>
                                        <p:cTn id="38"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39"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40" dur="500"/>
                                        <p:tgtEl>
                                          <p:spTgt spid="21">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3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anim calcmode="lin" valueType="num">
                                      <p:cBhvr>
                                        <p:cTn id="45" dur="1000" fill="hold"/>
                                        <p:tgtEl>
                                          <p:spTgt spid="31"/>
                                        </p:tgtEl>
                                        <p:attrNameLst>
                                          <p:attrName>ppt_w</p:attrName>
                                        </p:attrNameLst>
                                      </p:cBhvr>
                                      <p:tavLst>
                                        <p:tav tm="0">
                                          <p:val>
                                            <p:fltVal val="0"/>
                                          </p:val>
                                        </p:tav>
                                        <p:tav tm="100000">
                                          <p:val>
                                            <p:strVal val="#ppt_w"/>
                                          </p:val>
                                        </p:tav>
                                      </p:tavLst>
                                    </p:anim>
                                    <p:anim calcmode="lin" valueType="num">
                                      <p:cBhvr>
                                        <p:cTn id="46" dur="1000" fill="hold"/>
                                        <p:tgtEl>
                                          <p:spTgt spid="31"/>
                                        </p:tgtEl>
                                        <p:attrNameLst>
                                          <p:attrName>ppt_h</p:attrName>
                                        </p:attrNameLst>
                                      </p:cBhvr>
                                      <p:tavLst>
                                        <p:tav tm="0">
                                          <p:val>
                                            <p:fltVal val="0"/>
                                          </p:val>
                                        </p:tav>
                                        <p:tav tm="100000">
                                          <p:val>
                                            <p:strVal val="#ppt_h"/>
                                          </p:val>
                                        </p:tav>
                                      </p:tavLst>
                                    </p:anim>
                                    <p:anim calcmode="lin" valueType="num">
                                      <p:cBhvr>
                                        <p:cTn id="47" dur="1000" fill="hold"/>
                                        <p:tgtEl>
                                          <p:spTgt spid="31"/>
                                        </p:tgtEl>
                                        <p:attrNameLst>
                                          <p:attrName>style.rotation</p:attrName>
                                        </p:attrNameLst>
                                      </p:cBhvr>
                                      <p:tavLst>
                                        <p:tav tm="0">
                                          <p:val>
                                            <p:fltVal val="90"/>
                                          </p:val>
                                        </p:tav>
                                        <p:tav tm="100000">
                                          <p:val>
                                            <p:fltVal val="0"/>
                                          </p:val>
                                        </p:tav>
                                      </p:tavLst>
                                    </p:anim>
                                    <p:animEffect transition="in" filter="fade">
                                      <p:cBhvr>
                                        <p:cTn id="48" dur="1000"/>
                                        <p:tgtEl>
                                          <p:spTgt spid="31"/>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22">
                                            <p:txEl>
                                              <p:pRg st="0" end="0"/>
                                            </p:txEl>
                                          </p:spTgt>
                                        </p:tgtEl>
                                        <p:attrNameLst>
                                          <p:attrName>style.visibility</p:attrName>
                                        </p:attrNameLst>
                                      </p:cBhvr>
                                      <p:to>
                                        <p:strVal val="visible"/>
                                      </p:to>
                                    </p:set>
                                    <p:anim calcmode="lin" valueType="num">
                                      <p:cBhvr>
                                        <p:cTn id="51" dur="10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52" dur="1000" fill="hold"/>
                                        <p:tgtEl>
                                          <p:spTgt spid="22">
                                            <p:txEl>
                                              <p:pRg st="0" end="0"/>
                                            </p:txEl>
                                          </p:spTgt>
                                        </p:tgtEl>
                                        <p:attrNameLst>
                                          <p:attrName>ppt_h</p:attrName>
                                        </p:attrNameLst>
                                      </p:cBhvr>
                                      <p:tavLst>
                                        <p:tav tm="0">
                                          <p:val>
                                            <p:fltVal val="0"/>
                                          </p:val>
                                        </p:tav>
                                        <p:tav tm="100000">
                                          <p:val>
                                            <p:strVal val="#ppt_h"/>
                                          </p:val>
                                        </p:tav>
                                      </p:tavLst>
                                    </p:anim>
                                    <p:anim calcmode="lin" valueType="num">
                                      <p:cBhvr>
                                        <p:cTn id="53" dur="1000" fill="hold"/>
                                        <p:tgtEl>
                                          <p:spTgt spid="22">
                                            <p:txEl>
                                              <p:pRg st="0" end="0"/>
                                            </p:txEl>
                                          </p:spTgt>
                                        </p:tgtEl>
                                        <p:attrNameLst>
                                          <p:attrName>style.rotation</p:attrName>
                                        </p:attrNameLst>
                                      </p:cBhvr>
                                      <p:tavLst>
                                        <p:tav tm="0">
                                          <p:val>
                                            <p:fltVal val="90"/>
                                          </p:val>
                                        </p:tav>
                                        <p:tav tm="100000">
                                          <p:val>
                                            <p:fltVal val="0"/>
                                          </p:val>
                                        </p:tav>
                                      </p:tavLst>
                                    </p:anim>
                                    <p:animEffect transition="in" filter="fade">
                                      <p:cBhvr>
                                        <p:cTn id="54" dur="1000"/>
                                        <p:tgtEl>
                                          <p:spTgt spid="22">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7" presetClass="entr" presetSubtype="1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anim calcmode="lin" valueType="num">
                                      <p:cBhvr>
                                        <p:cTn id="59" dur="500" fill="hold"/>
                                        <p:tgtEl>
                                          <p:spTgt spid="24"/>
                                        </p:tgtEl>
                                        <p:attrNameLst>
                                          <p:attrName>ppt_w</p:attrName>
                                        </p:attrNameLst>
                                      </p:cBhvr>
                                      <p:tavLst>
                                        <p:tav tm="0">
                                          <p:val>
                                            <p:fltVal val="0"/>
                                          </p:val>
                                        </p:tav>
                                        <p:tav tm="100000">
                                          <p:val>
                                            <p:strVal val="#ppt_w"/>
                                          </p:val>
                                        </p:tav>
                                      </p:tavLst>
                                    </p:anim>
                                    <p:anim calcmode="lin" valueType="num">
                                      <p:cBhvr>
                                        <p:cTn id="60" dur="500" fill="hold"/>
                                        <p:tgtEl>
                                          <p:spTgt spid="24"/>
                                        </p:tgtEl>
                                        <p:attrNameLst>
                                          <p:attrName>ppt_h</p:attrName>
                                        </p:attrNameLst>
                                      </p:cBhvr>
                                      <p:tavLst>
                                        <p:tav tm="0">
                                          <p:val>
                                            <p:strVal val="#ppt_h"/>
                                          </p:val>
                                        </p:tav>
                                        <p:tav tm="100000">
                                          <p:val>
                                            <p:strVal val="#ppt_h"/>
                                          </p:val>
                                        </p:tav>
                                      </p:tavLst>
                                    </p:anim>
                                  </p:childTnLst>
                                </p:cTn>
                              </p:par>
                              <p:par>
                                <p:cTn id="61" presetID="17" presetClass="entr" presetSubtype="1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anim calcmode="lin" valueType="num">
                                      <p:cBhvr>
                                        <p:cTn id="63" dur="500" fill="hold"/>
                                        <p:tgtEl>
                                          <p:spTgt spid="26"/>
                                        </p:tgtEl>
                                        <p:attrNameLst>
                                          <p:attrName>ppt_w</p:attrName>
                                        </p:attrNameLst>
                                      </p:cBhvr>
                                      <p:tavLst>
                                        <p:tav tm="0">
                                          <p:val>
                                            <p:fltVal val="0"/>
                                          </p:val>
                                        </p:tav>
                                        <p:tav tm="100000">
                                          <p:val>
                                            <p:strVal val="#ppt_w"/>
                                          </p:val>
                                        </p:tav>
                                      </p:tavLst>
                                    </p:anim>
                                    <p:anim calcmode="lin" valueType="num">
                                      <p:cBhvr>
                                        <p:cTn id="64" dur="5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33"/>
                                        </p:tgtEl>
                                        <p:attrNameLst>
                                          <p:attrName>style.visibility</p:attrName>
                                        </p:attrNameLst>
                                      </p:cBhvr>
                                      <p:to>
                                        <p:strVal val="visible"/>
                                      </p:to>
                                    </p:set>
                                    <p:animEffect transition="in" filter="fade">
                                      <p:cBhvr>
                                        <p:cTn id="69" dur="500"/>
                                        <p:tgtEl>
                                          <p:spTgt spid="3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
                                            <p:txEl>
                                              <p:pRg st="0" end="0"/>
                                            </p:txEl>
                                          </p:spTgt>
                                        </p:tgtEl>
                                        <p:attrNameLst>
                                          <p:attrName>style.visibility</p:attrName>
                                        </p:attrNameLst>
                                      </p:cBhvr>
                                      <p:to>
                                        <p:strVal val="visible"/>
                                      </p:to>
                                    </p:set>
                                    <p:animEffect transition="in" filter="fade">
                                      <p:cBhvr>
                                        <p:cTn id="72" dur="500"/>
                                        <p:tgtEl>
                                          <p:spTgt spid="23">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0" presetClass="entr" presetSubtype="0" fill="hold" nodeType="click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wedge">
                                      <p:cBhvr>
                                        <p:cTn id="77" dur="2000"/>
                                        <p:tgtEl>
                                          <p:spTgt spid="32"/>
                                        </p:tgtEl>
                                      </p:cBhvr>
                                    </p:animEffect>
                                  </p:childTnLst>
                                </p:cTn>
                              </p:par>
                              <p:par>
                                <p:cTn id="78" presetID="20" presetClass="entr" presetSubtype="0" fill="hold" grpId="0" nodeType="withEffect">
                                  <p:stCondLst>
                                    <p:cond delay="0"/>
                                  </p:stCondLst>
                                  <p:childTnLst>
                                    <p:set>
                                      <p:cBhvr>
                                        <p:cTn id="79" dur="1" fill="hold">
                                          <p:stCondLst>
                                            <p:cond delay="0"/>
                                          </p:stCondLst>
                                        </p:cTn>
                                        <p:tgtEl>
                                          <p:spTgt spid="34"/>
                                        </p:tgtEl>
                                        <p:attrNameLst>
                                          <p:attrName>style.visibility</p:attrName>
                                        </p:attrNameLst>
                                      </p:cBhvr>
                                      <p:to>
                                        <p:strVal val="visible"/>
                                      </p:to>
                                    </p:set>
                                    <p:animEffect transition="in" filter="wedge">
                                      <p:cBhvr>
                                        <p:cTn id="80" dur="2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21" grpId="0" build="p"/>
      <p:bldP spid="22" grpId="0" build="p"/>
      <p:bldP spid="23" grpId="0" build="allAtOnce"/>
      <p:bldP spid="26" grpId="0"/>
      <p:bldP spid="30" grpId="0"/>
      <p:bldP spid="34" grpId="0"/>
      <p:bldP spid="20"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6360242" y="3429000"/>
            <a:ext cx="5491354" cy="1243584"/>
          </a:xfrm>
        </p:spPr>
        <p:txBody>
          <a:bodyPr/>
          <a:lstStyle/>
          <a:p>
            <a:r>
              <a:rPr lang="en-US" dirty="0">
                <a:ea typeface="Tahoma"/>
                <a:cs typeface="Tahoma"/>
              </a:rPr>
              <a:t>Product Backlog</a:t>
            </a:r>
            <a:endParaRPr lang="en-GB" sz="4000" dirty="0">
              <a:ea typeface="Tahoma"/>
              <a:cs typeface="Tahoma"/>
            </a:endParaRPr>
          </a:p>
        </p:txBody>
      </p:sp>
    </p:spTree>
    <p:extLst>
      <p:ext uri="{BB962C8B-B14F-4D97-AF65-F5344CB8AC3E}">
        <p14:creationId xmlns:p14="http://schemas.microsoft.com/office/powerpoint/2010/main" val="44069682"/>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20ED6498-FE4E-41D9-83A1-8FD88DF944D4}"/>
              </a:ext>
            </a:extLst>
          </p:cNvPr>
          <p:cNvSpPr>
            <a:spLocks noGrp="1"/>
          </p:cNvSpPr>
          <p:nvPr>
            <p:ph type="title"/>
          </p:nvPr>
        </p:nvSpPr>
        <p:spPr>
          <a:xfrm>
            <a:off x="444500" y="542925"/>
            <a:ext cx="11214100" cy="535531"/>
          </a:xfrm>
        </p:spPr>
        <p:txBody>
          <a:bodyPr/>
          <a:lstStyle/>
          <a:p>
            <a:r>
              <a:rPr lang="en-US"/>
              <a:t>Product Backlog</a:t>
            </a:r>
          </a:p>
        </p:txBody>
      </p:sp>
      <p:sp>
        <p:nvSpPr>
          <p:cNvPr id="10" name="Slide Number Placeholder 2">
            <a:extLst>
              <a:ext uri="{FF2B5EF4-FFF2-40B4-BE49-F238E27FC236}">
                <a16:creationId xmlns:a16="http://schemas.microsoft.com/office/drawing/2014/main" id="{77B5B393-BF38-4A7A-A011-73AE0335DC2C}"/>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21</a:t>
            </a:fld>
            <a:endParaRPr lang="en-US" noProof="0"/>
          </a:p>
        </p:txBody>
      </p:sp>
      <p:pic>
        <p:nvPicPr>
          <p:cNvPr id="3" name="Picture 2" descr="Graphical user interface, text, application&#10;&#10;Description automatically generated">
            <a:extLst>
              <a:ext uri="{FF2B5EF4-FFF2-40B4-BE49-F238E27FC236}">
                <a16:creationId xmlns:a16="http://schemas.microsoft.com/office/drawing/2014/main" id="{B575BD99-0377-D44D-84F9-B561A4CFD2EC}"/>
              </a:ext>
            </a:extLst>
          </p:cNvPr>
          <p:cNvPicPr>
            <a:picLocks noChangeAspect="1"/>
          </p:cNvPicPr>
          <p:nvPr/>
        </p:nvPicPr>
        <p:blipFill>
          <a:blip r:embed="rId3"/>
          <a:stretch>
            <a:fillRect/>
          </a:stretch>
        </p:blipFill>
        <p:spPr>
          <a:xfrm>
            <a:off x="1335842" y="1435913"/>
            <a:ext cx="9520316" cy="4879162"/>
          </a:xfrm>
          <a:prstGeom prst="rect">
            <a:avLst/>
          </a:prstGeom>
          <a:noFill/>
        </p:spPr>
      </p:pic>
      <p:sp>
        <p:nvSpPr>
          <p:cNvPr id="5" name="Rectangle 4">
            <a:extLst>
              <a:ext uri="{FF2B5EF4-FFF2-40B4-BE49-F238E27FC236}">
                <a16:creationId xmlns:a16="http://schemas.microsoft.com/office/drawing/2014/main" id="{4C3893E4-E5AA-2947-8468-E77EB66E227F}"/>
              </a:ext>
            </a:extLst>
          </p:cNvPr>
          <p:cNvSpPr/>
          <p:nvPr/>
        </p:nvSpPr>
        <p:spPr>
          <a:xfrm>
            <a:off x="8611722" y="1435913"/>
            <a:ext cx="2165869" cy="353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6754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512BEB5-7528-4FFB-9613-53F4DB63CA1F}"/>
              </a:ext>
            </a:extLst>
          </p:cNvPr>
          <p:cNvSpPr>
            <a:spLocks noGrp="1"/>
          </p:cNvSpPr>
          <p:nvPr>
            <p:ph type="ctrTitle"/>
          </p:nvPr>
        </p:nvSpPr>
        <p:spPr>
          <a:xfrm>
            <a:off x="2761488" y="2395728"/>
            <a:ext cx="7077456" cy="1243584"/>
          </a:xfrm>
        </p:spPr>
        <p:txBody>
          <a:bodyPr/>
          <a:lstStyle/>
          <a:p>
            <a:r>
              <a:rPr lang="en-US">
                <a:ea typeface="Tahoma"/>
                <a:cs typeface="Tahoma"/>
              </a:rPr>
              <a:t>Timeline </a:t>
            </a:r>
            <a:br>
              <a:rPr lang="en-US">
                <a:ea typeface="Tahoma"/>
                <a:cs typeface="Tahoma"/>
              </a:rPr>
            </a:br>
            <a:endParaRPr lang="en-US" sz="4800">
              <a:ea typeface="Tahoma"/>
              <a:cs typeface="Tahoma"/>
            </a:endParaRPr>
          </a:p>
        </p:txBody>
      </p:sp>
      <p:sp>
        <p:nvSpPr>
          <p:cNvPr id="3" name="Slide Number Placeholder 2" hidden="1">
            <a:extLst>
              <a:ext uri="{FF2B5EF4-FFF2-40B4-BE49-F238E27FC236}">
                <a16:creationId xmlns:a16="http://schemas.microsoft.com/office/drawing/2014/main" id="{E80B9D00-8C0A-784D-8E45-6666E4BB9C76}"/>
              </a:ext>
            </a:extLst>
          </p:cNvPr>
          <p:cNvSpPr>
            <a:spLocks noGrp="1"/>
          </p:cNvSpPr>
          <p:nvPr>
            <p:ph type="sldNum" sz="quarter" idx="4294967295"/>
          </p:nvPr>
        </p:nvSpPr>
        <p:spPr>
          <a:xfrm>
            <a:off x="11252200" y="6315075"/>
            <a:ext cx="406400" cy="365125"/>
          </a:xfrm>
        </p:spPr>
        <p:txBody>
          <a:bodyPr/>
          <a:lstStyle/>
          <a:p>
            <a:pPr>
              <a:spcAft>
                <a:spcPts val="600"/>
              </a:spcAft>
            </a:pPr>
            <a:fld id="{C263D6C4-4840-40CC-AC84-17E24B3B7BDE}" type="slidenum">
              <a:rPr lang="en-US" noProof="0" smtClean="0"/>
              <a:pPr>
                <a:spcAft>
                  <a:spcPts val="600"/>
                </a:spcAft>
              </a:pPr>
              <a:t>22</a:t>
            </a:fld>
            <a:endParaRPr lang="en-US" noProof="0"/>
          </a:p>
        </p:txBody>
      </p:sp>
    </p:spTree>
    <p:extLst>
      <p:ext uri="{BB962C8B-B14F-4D97-AF65-F5344CB8AC3E}">
        <p14:creationId xmlns:p14="http://schemas.microsoft.com/office/powerpoint/2010/main" val="12995416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EB0D801-6771-4D6E-AB03-BC8FF5CAB837}"/>
              </a:ext>
            </a:extLst>
          </p:cNvPr>
          <p:cNvSpPr>
            <a:spLocks noGrp="1"/>
          </p:cNvSpPr>
          <p:nvPr>
            <p:ph type="title"/>
          </p:nvPr>
        </p:nvSpPr>
        <p:spPr>
          <a:xfrm>
            <a:off x="444500" y="542925"/>
            <a:ext cx="11214100" cy="535531"/>
          </a:xfrm>
        </p:spPr>
        <p:txBody>
          <a:bodyPr/>
          <a:lstStyle/>
          <a:p>
            <a:r>
              <a:rPr lang="en-US"/>
              <a:t>Timeline of Future Sprints</a:t>
            </a:r>
          </a:p>
        </p:txBody>
      </p:sp>
      <p:sp>
        <p:nvSpPr>
          <p:cNvPr id="10" name="Slide Number Placeholder 2">
            <a:extLst>
              <a:ext uri="{FF2B5EF4-FFF2-40B4-BE49-F238E27FC236}">
                <a16:creationId xmlns:a16="http://schemas.microsoft.com/office/drawing/2014/main" id="{789E81B5-03BE-437A-9D4F-305233A1722D}"/>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23</a:t>
            </a:fld>
            <a:endParaRPr lang="en-US" noProof="0"/>
          </a:p>
        </p:txBody>
      </p:sp>
      <p:pic>
        <p:nvPicPr>
          <p:cNvPr id="5" name="Picture 4" descr="Timeline&#10;&#10;Description automatically generated">
            <a:extLst>
              <a:ext uri="{FF2B5EF4-FFF2-40B4-BE49-F238E27FC236}">
                <a16:creationId xmlns:a16="http://schemas.microsoft.com/office/drawing/2014/main" id="{467F1737-210D-3C4B-8495-81D074F3579C}"/>
              </a:ext>
            </a:extLst>
          </p:cNvPr>
          <p:cNvPicPr>
            <a:picLocks noChangeAspect="1"/>
          </p:cNvPicPr>
          <p:nvPr/>
        </p:nvPicPr>
        <p:blipFill>
          <a:blip r:embed="rId3"/>
          <a:stretch>
            <a:fillRect/>
          </a:stretch>
        </p:blipFill>
        <p:spPr>
          <a:xfrm>
            <a:off x="1108413" y="1339956"/>
            <a:ext cx="9753599" cy="5518044"/>
          </a:xfrm>
          <a:prstGeom prst="rect">
            <a:avLst/>
          </a:prstGeom>
          <a:noFill/>
        </p:spPr>
      </p:pic>
    </p:spTree>
    <p:extLst>
      <p:ext uri="{BB962C8B-B14F-4D97-AF65-F5344CB8AC3E}">
        <p14:creationId xmlns:p14="http://schemas.microsoft.com/office/powerpoint/2010/main" val="29639734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FBA4440-0174-8C44-A250-6B2F180684B1}"/>
              </a:ext>
            </a:extLst>
          </p:cNvPr>
          <p:cNvSpPr>
            <a:spLocks noGrp="1"/>
          </p:cNvSpPr>
          <p:nvPr>
            <p:ph type="sldNum" sz="quarter" idx="12"/>
          </p:nvPr>
        </p:nvSpPr>
        <p:spPr/>
        <p:txBody>
          <a:bodyPr/>
          <a:lstStyle/>
          <a:p>
            <a:fld id="{C263D6C4-4840-40CC-AC84-17E24B3B7BDE}" type="slidenum">
              <a:rPr lang="en-US" noProof="0" smtClean="0"/>
              <a:pPr/>
              <a:t>24</a:t>
            </a:fld>
            <a:endParaRPr lang="en-US" noProof="0"/>
          </a:p>
        </p:txBody>
      </p:sp>
      <p:sp>
        <p:nvSpPr>
          <p:cNvPr id="6" name="Title 5">
            <a:extLst>
              <a:ext uri="{FF2B5EF4-FFF2-40B4-BE49-F238E27FC236}">
                <a16:creationId xmlns:a16="http://schemas.microsoft.com/office/drawing/2014/main" id="{16251F04-A2FF-4D4F-89A6-078C57E47C91}"/>
              </a:ext>
            </a:extLst>
          </p:cNvPr>
          <p:cNvSpPr>
            <a:spLocks noGrp="1"/>
          </p:cNvSpPr>
          <p:nvPr>
            <p:ph type="title"/>
          </p:nvPr>
        </p:nvSpPr>
        <p:spPr/>
        <p:txBody>
          <a:bodyPr>
            <a:normAutofit fontScale="90000"/>
          </a:bodyPr>
          <a:lstStyle/>
          <a:p>
            <a:r>
              <a:rPr lang="en-US"/>
              <a:t>Retrospectives </a:t>
            </a:r>
            <a:br>
              <a:rPr lang="en-US"/>
            </a:br>
            <a:endParaRPr lang="en-US" sz="4000"/>
          </a:p>
        </p:txBody>
      </p:sp>
    </p:spTree>
    <p:extLst>
      <p:ext uri="{BB962C8B-B14F-4D97-AF65-F5344CB8AC3E}">
        <p14:creationId xmlns:p14="http://schemas.microsoft.com/office/powerpoint/2010/main" val="12163687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D0B244B8-CD90-4AD3-BE08-F4211EE205F4}"/>
              </a:ext>
            </a:extLst>
          </p:cNvPr>
          <p:cNvSpPr>
            <a:spLocks noGrp="1"/>
          </p:cNvSpPr>
          <p:nvPr>
            <p:ph type="title"/>
          </p:nvPr>
        </p:nvSpPr>
        <p:spPr>
          <a:xfrm>
            <a:off x="444500" y="542925"/>
            <a:ext cx="11214100" cy="535531"/>
          </a:xfrm>
        </p:spPr>
        <p:txBody>
          <a:bodyPr/>
          <a:lstStyle/>
          <a:p>
            <a:r>
              <a:rPr lang="en-US"/>
              <a:t>Retrospectives</a:t>
            </a:r>
          </a:p>
        </p:txBody>
      </p:sp>
      <p:sp>
        <p:nvSpPr>
          <p:cNvPr id="3" name="Slide Number Placeholder 2">
            <a:extLst>
              <a:ext uri="{FF2B5EF4-FFF2-40B4-BE49-F238E27FC236}">
                <a16:creationId xmlns:a16="http://schemas.microsoft.com/office/drawing/2014/main" id="{ABF04638-2214-BD49-A5F8-7CA8DD876F26}"/>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25</a:t>
            </a:fld>
            <a:endParaRPr lang="en-US" noProof="0"/>
          </a:p>
        </p:txBody>
      </p:sp>
      <p:graphicFrame>
        <p:nvGraphicFramePr>
          <p:cNvPr id="8" name="Content Placeholder 7">
            <a:extLst>
              <a:ext uri="{FF2B5EF4-FFF2-40B4-BE49-F238E27FC236}">
                <a16:creationId xmlns:a16="http://schemas.microsoft.com/office/drawing/2014/main" id="{0338E0DD-B1CF-B945-B182-1BB847D246F4}"/>
              </a:ext>
            </a:extLst>
          </p:cNvPr>
          <p:cNvGraphicFramePr>
            <a:graphicFrameLocks noGrp="1"/>
          </p:cNvGraphicFramePr>
          <p:nvPr>
            <p:ph idx="1"/>
            <p:extLst>
              <p:ext uri="{D42A27DB-BD31-4B8C-83A1-F6EECF244321}">
                <p14:modId xmlns:p14="http://schemas.microsoft.com/office/powerpoint/2010/main" val="2499635349"/>
              </p:ext>
            </p:extLst>
          </p:nvPr>
        </p:nvGraphicFramePr>
        <p:xfrm>
          <a:off x="443365" y="1825625"/>
          <a:ext cx="11215235"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47091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41715-A724-FB45-B399-7D628F6A57E6}"/>
              </a:ext>
            </a:extLst>
          </p:cNvPr>
          <p:cNvSpPr>
            <a:spLocks noGrp="1"/>
          </p:cNvSpPr>
          <p:nvPr>
            <p:ph type="ctrTitle"/>
          </p:nvPr>
        </p:nvSpPr>
        <p:spPr>
          <a:xfrm>
            <a:off x="5217242" y="2807208"/>
            <a:ext cx="4945598" cy="1243584"/>
          </a:xfrm>
        </p:spPr>
        <p:txBody>
          <a:bodyPr anchor="ctr">
            <a:normAutofit/>
          </a:bodyPr>
          <a:lstStyle/>
          <a:p>
            <a:r>
              <a:rPr lang="en-US"/>
              <a:t>Conclusion</a:t>
            </a:r>
          </a:p>
        </p:txBody>
      </p:sp>
      <p:sp>
        <p:nvSpPr>
          <p:cNvPr id="3" name="Slide Number Placeholder 2" hidden="1">
            <a:extLst>
              <a:ext uri="{FF2B5EF4-FFF2-40B4-BE49-F238E27FC236}">
                <a16:creationId xmlns:a16="http://schemas.microsoft.com/office/drawing/2014/main" id="{1C6195E8-EC24-B647-BFFC-4B9711BEB049}"/>
              </a:ext>
            </a:extLst>
          </p:cNvPr>
          <p:cNvSpPr>
            <a:spLocks noGrp="1"/>
          </p:cNvSpPr>
          <p:nvPr>
            <p:ph type="sldNum" sz="quarter" idx="4294967295"/>
          </p:nvPr>
        </p:nvSpPr>
        <p:spPr>
          <a:xfrm>
            <a:off x="11785600" y="6315075"/>
            <a:ext cx="406400" cy="365125"/>
          </a:xfrm>
        </p:spPr>
        <p:txBody>
          <a:bodyPr/>
          <a:lstStyle/>
          <a:p>
            <a:pPr>
              <a:spcAft>
                <a:spcPts val="600"/>
              </a:spcAft>
            </a:pPr>
            <a:fld id="{C263D6C4-4840-40CC-AC84-17E24B3B7BDE}" type="slidenum">
              <a:rPr lang="en-US" noProof="0" smtClean="0"/>
              <a:pPr>
                <a:spcAft>
                  <a:spcPts val="600"/>
                </a:spcAft>
              </a:pPr>
              <a:t>26</a:t>
            </a:fld>
            <a:endParaRPr lang="en-US" noProof="0"/>
          </a:p>
        </p:txBody>
      </p:sp>
    </p:spTree>
    <p:extLst>
      <p:ext uri="{BB962C8B-B14F-4D97-AF65-F5344CB8AC3E}">
        <p14:creationId xmlns:p14="http://schemas.microsoft.com/office/powerpoint/2010/main" val="39556047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157AF95-D8B4-4DCA-BE61-6A27A09B1B7D}"/>
              </a:ext>
            </a:extLst>
          </p:cNvPr>
          <p:cNvSpPr>
            <a:spLocks noGrp="1"/>
          </p:cNvSpPr>
          <p:nvPr>
            <p:ph type="ctrTitle"/>
          </p:nvPr>
        </p:nvSpPr>
        <p:spPr>
          <a:xfrm>
            <a:off x="2786888" y="1278128"/>
            <a:ext cx="7077456" cy="1243584"/>
          </a:xfrm>
        </p:spPr>
        <p:txBody>
          <a:bodyPr/>
          <a:lstStyle/>
          <a:p>
            <a:r>
              <a:rPr lang="en-US">
                <a:ea typeface="Tahoma"/>
                <a:cs typeface="Tahoma"/>
              </a:rPr>
              <a:t>Link to GitHub </a:t>
            </a:r>
          </a:p>
        </p:txBody>
      </p:sp>
      <p:sp>
        <p:nvSpPr>
          <p:cNvPr id="9" name="Subtitle 2">
            <a:extLst>
              <a:ext uri="{FF2B5EF4-FFF2-40B4-BE49-F238E27FC236}">
                <a16:creationId xmlns:a16="http://schemas.microsoft.com/office/drawing/2014/main" id="{33C3CBAE-0273-4D40-BA23-4E6BA0E3ED74}"/>
              </a:ext>
            </a:extLst>
          </p:cNvPr>
          <p:cNvSpPr>
            <a:spLocks noGrp="1"/>
          </p:cNvSpPr>
          <p:nvPr>
            <p:ph type="subTitle" idx="1"/>
          </p:nvPr>
        </p:nvSpPr>
        <p:spPr>
          <a:xfrm>
            <a:off x="2786888" y="5440172"/>
            <a:ext cx="7077456" cy="868680"/>
          </a:xfrm>
        </p:spPr>
        <p:txBody>
          <a:bodyPr vert="horz" lIns="91440" tIns="45720" rIns="91440" bIns="45720" rtlCol="0" anchor="t">
            <a:normAutofit/>
          </a:bodyPr>
          <a:lstStyle/>
          <a:p>
            <a:r>
              <a:rPr lang="en-US">
                <a:cs typeface="Arial"/>
                <a:hlinkClick r:id="rId2">
                  <a:extLst>
                    <a:ext uri="{A12FA001-AC4F-418D-AE19-62706E023703}">
                      <ahyp:hlinkClr xmlns:ahyp="http://schemas.microsoft.com/office/drawing/2018/hyperlinkcolor" val="tx"/>
                    </a:ext>
                  </a:extLst>
                </a:hlinkClick>
              </a:rPr>
              <a:t>https://symcheck.jazzymaya.repl.co/</a:t>
            </a:r>
            <a:r>
              <a:rPr lang="en-US">
                <a:cs typeface="Arial"/>
              </a:rPr>
              <a:t> </a:t>
            </a:r>
            <a:endParaRPr lang="en-US"/>
          </a:p>
        </p:txBody>
      </p:sp>
      <p:sp>
        <p:nvSpPr>
          <p:cNvPr id="5" name="Title 1">
            <a:extLst>
              <a:ext uri="{FF2B5EF4-FFF2-40B4-BE49-F238E27FC236}">
                <a16:creationId xmlns:a16="http://schemas.microsoft.com/office/drawing/2014/main" id="{4C6D2A45-4314-334B-9D6B-FB8854C2203B}"/>
              </a:ext>
            </a:extLst>
          </p:cNvPr>
          <p:cNvSpPr txBox="1">
            <a:spLocks/>
          </p:cNvSpPr>
          <p:nvPr/>
        </p:nvSpPr>
        <p:spPr>
          <a:xfrm>
            <a:off x="2797186" y="4052824"/>
            <a:ext cx="9322266" cy="124358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lang="en-GB" sz="6600" b="1" kern="1200" dirty="0">
                <a:solidFill>
                  <a:schemeClr val="accent2"/>
                </a:solidFill>
                <a:latin typeface="+mj-lt"/>
                <a:ea typeface="Tahoma" panose="020B0604030504040204" pitchFamily="34" charset="0"/>
                <a:cs typeface="Tahoma" panose="020B0604030504040204" pitchFamily="34" charset="0"/>
              </a:defRPr>
            </a:lvl1pPr>
          </a:lstStyle>
          <a:p>
            <a:r>
              <a:rPr lang="en-US">
                <a:ea typeface="Tahoma"/>
                <a:cs typeface="Tahoma"/>
              </a:rPr>
              <a:t>Link to </a:t>
            </a:r>
            <a:r>
              <a:rPr lang="en-US" err="1">
                <a:ea typeface="Tahoma"/>
                <a:cs typeface="Tahoma"/>
              </a:rPr>
              <a:t>SymCheck</a:t>
            </a:r>
            <a:r>
              <a:rPr lang="en-US">
                <a:ea typeface="Tahoma"/>
                <a:cs typeface="Tahoma"/>
              </a:rPr>
              <a:t> Website</a:t>
            </a:r>
          </a:p>
        </p:txBody>
      </p:sp>
      <p:sp>
        <p:nvSpPr>
          <p:cNvPr id="6" name="Subtitle 2">
            <a:extLst>
              <a:ext uri="{FF2B5EF4-FFF2-40B4-BE49-F238E27FC236}">
                <a16:creationId xmlns:a16="http://schemas.microsoft.com/office/drawing/2014/main" id="{614CE1A0-483A-9344-BB3A-A60B0660E3FD}"/>
              </a:ext>
            </a:extLst>
          </p:cNvPr>
          <p:cNvSpPr txBox="1">
            <a:spLocks/>
          </p:cNvSpPr>
          <p:nvPr/>
        </p:nvSpPr>
        <p:spPr>
          <a:xfrm>
            <a:off x="2786888" y="2606040"/>
            <a:ext cx="7077456" cy="868680"/>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lang="en-GB" sz="1800" kern="1200" spc="300" dirty="0">
                <a:solidFill>
                  <a:schemeClr val="bg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cs typeface="Arial"/>
                <a:hlinkClick r:id="rId3">
                  <a:extLst>
                    <a:ext uri="{A12FA001-AC4F-418D-AE19-62706E023703}">
                      <ahyp:hlinkClr xmlns:ahyp="http://schemas.microsoft.com/office/drawing/2018/hyperlinkcolor" val="tx"/>
                    </a:ext>
                  </a:extLst>
                </a:hlinkClick>
              </a:rPr>
              <a:t>https://github.com/jazzymaya/HiddenAgility/wiki</a:t>
            </a:r>
            <a:endParaRPr lang="en-US">
              <a:cs typeface="Arial"/>
            </a:endParaRPr>
          </a:p>
        </p:txBody>
      </p:sp>
    </p:spTree>
    <p:extLst>
      <p:ext uri="{BB962C8B-B14F-4D97-AF65-F5344CB8AC3E}">
        <p14:creationId xmlns:p14="http://schemas.microsoft.com/office/powerpoint/2010/main" val="1366541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p:txBody>
          <a:bodyPr>
            <a:normAutofit fontScale="90000"/>
          </a:bodyPr>
          <a:lstStyle/>
          <a:p>
            <a:r>
              <a:rPr lang="en-US"/>
              <a:t>Project Overview </a:t>
            </a:r>
            <a:br>
              <a:rPr lang="en-US"/>
            </a:br>
            <a:endParaRPr lang="en-US" sz="4000"/>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3</a:t>
            </a:fld>
            <a:endParaRPr lang="en-US"/>
          </a:p>
        </p:txBody>
      </p:sp>
    </p:spTree>
    <p:extLst>
      <p:ext uri="{BB962C8B-B14F-4D97-AF65-F5344CB8AC3E}">
        <p14:creationId xmlns:p14="http://schemas.microsoft.com/office/powerpoint/2010/main" val="29027943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35740-23BC-4A74-8F9B-0B9BDA7703C9}"/>
              </a:ext>
            </a:extLst>
          </p:cNvPr>
          <p:cNvSpPr>
            <a:spLocks noGrp="1"/>
          </p:cNvSpPr>
          <p:nvPr>
            <p:ph type="title"/>
          </p:nvPr>
        </p:nvSpPr>
        <p:spPr>
          <a:xfrm>
            <a:off x="444500" y="542925"/>
            <a:ext cx="11214100" cy="757130"/>
          </a:xfrm>
        </p:spPr>
        <p:txBody>
          <a:bodyPr/>
          <a:lstStyle/>
          <a:p>
            <a:r>
              <a:rPr lang="en-US" sz="4800"/>
              <a:t>What is </a:t>
            </a:r>
            <a:r>
              <a:rPr lang="en-US" sz="4800" err="1"/>
              <a:t>SymCheck</a:t>
            </a:r>
            <a:r>
              <a:rPr lang="en-US" sz="4800"/>
              <a:t>?</a:t>
            </a:r>
          </a:p>
        </p:txBody>
      </p:sp>
      <p:sp>
        <p:nvSpPr>
          <p:cNvPr id="3" name="Slide Number Placeholder 2">
            <a:extLst>
              <a:ext uri="{FF2B5EF4-FFF2-40B4-BE49-F238E27FC236}">
                <a16:creationId xmlns:a16="http://schemas.microsoft.com/office/drawing/2014/main" id="{B14484D1-5D40-4801-B0E9-E4F972E0C960}"/>
              </a:ext>
            </a:extLst>
          </p:cNvPr>
          <p:cNvSpPr>
            <a:spLocks noGrp="1"/>
          </p:cNvSpPr>
          <p:nvPr>
            <p:ph type="sldNum" sz="quarter" idx="12"/>
          </p:nvPr>
        </p:nvSpPr>
        <p:spPr/>
        <p:txBody>
          <a:bodyPr/>
          <a:lstStyle/>
          <a:p>
            <a:fld id="{C263D6C4-4840-40CC-AC84-17E24B3B7BDE}" type="slidenum">
              <a:rPr lang="en-US" noProof="0" smtClean="0"/>
              <a:pPr/>
              <a:t>4</a:t>
            </a:fld>
            <a:endParaRPr lang="en-US" noProof="0"/>
          </a:p>
        </p:txBody>
      </p:sp>
      <p:sp>
        <p:nvSpPr>
          <p:cNvPr id="4" name="Text Placeholder 3">
            <a:extLst>
              <a:ext uri="{FF2B5EF4-FFF2-40B4-BE49-F238E27FC236}">
                <a16:creationId xmlns:a16="http://schemas.microsoft.com/office/drawing/2014/main" id="{53E96AD9-3A9A-4D37-B5CE-EA306640033A}"/>
              </a:ext>
            </a:extLst>
          </p:cNvPr>
          <p:cNvSpPr>
            <a:spLocks noGrp="1"/>
          </p:cNvSpPr>
          <p:nvPr>
            <p:ph type="body" sz="quarter" idx="13"/>
          </p:nvPr>
        </p:nvSpPr>
        <p:spPr>
          <a:xfrm>
            <a:off x="444500" y="1800439"/>
            <a:ext cx="7912785" cy="4093243"/>
          </a:xfrm>
        </p:spPr>
        <p:txBody>
          <a:bodyPr vert="horz" lIns="91440" tIns="45720" rIns="91440" bIns="45720" rtlCol="0" anchor="t">
            <a:noAutofit/>
          </a:bodyPr>
          <a:lstStyle/>
          <a:p>
            <a:r>
              <a:rPr lang="en-US" sz="2200" err="1">
                <a:cs typeface="Arial"/>
              </a:rPr>
              <a:t>SymCheck</a:t>
            </a:r>
            <a:r>
              <a:rPr lang="en-US" sz="2200">
                <a:cs typeface="Arial"/>
              </a:rPr>
              <a:t> is an image-based self-diagnosis application </a:t>
            </a:r>
          </a:p>
          <a:p>
            <a:endParaRPr lang="en-US" sz="2200">
              <a:cs typeface="Arial"/>
            </a:endParaRPr>
          </a:p>
          <a:p>
            <a:r>
              <a:rPr lang="en-US" sz="2200">
                <a:cs typeface="Arial"/>
              </a:rPr>
              <a:t>A patient's input image is fed into an original algorithm developed, tested, and run using TensorFlow's </a:t>
            </a:r>
            <a:r>
              <a:rPr lang="en-US" sz="2200" err="1">
                <a:cs typeface="Arial"/>
              </a:rPr>
              <a:t>Keras</a:t>
            </a:r>
            <a:r>
              <a:rPr lang="en-US" sz="2200">
                <a:cs typeface="Arial"/>
              </a:rPr>
              <a:t> library</a:t>
            </a:r>
          </a:p>
          <a:p>
            <a:r>
              <a:rPr lang="en-US" sz="2200">
                <a:cs typeface="Arial"/>
              </a:rPr>
              <a:t>[Currently] generates positive or negative diagnoses for 2 illnesses – chickenpox (varicella) and pink eye (conjunctivitis)</a:t>
            </a:r>
          </a:p>
          <a:p>
            <a:endParaRPr lang="en-US" sz="2200">
              <a:cs typeface="Arial"/>
            </a:endParaRPr>
          </a:p>
          <a:p>
            <a:r>
              <a:rPr lang="en-US" sz="2200">
                <a:cs typeface="Arial"/>
              </a:rPr>
              <a:t>Does not require account creation or login, nor answering a long serious of monotonous questions (image-based)</a:t>
            </a:r>
          </a:p>
          <a:p>
            <a:endParaRPr lang="en-US" sz="2200">
              <a:cs typeface="Arial"/>
            </a:endParaRPr>
          </a:p>
          <a:p>
            <a:endParaRPr lang="en-US" sz="2200">
              <a:cs typeface="Arial"/>
            </a:endParaRPr>
          </a:p>
          <a:p>
            <a:endParaRPr lang="en-US" sz="2200">
              <a:cs typeface="Arial"/>
            </a:endParaRPr>
          </a:p>
          <a:p>
            <a:endParaRPr lang="en-US" sz="2200">
              <a:cs typeface="Arial"/>
            </a:endParaRPr>
          </a:p>
        </p:txBody>
      </p:sp>
      <p:pic>
        <p:nvPicPr>
          <p:cNvPr id="5" name="Picture 5" descr="Logo&#10;&#10;Description automatically generated">
            <a:extLst>
              <a:ext uri="{FF2B5EF4-FFF2-40B4-BE49-F238E27FC236}">
                <a16:creationId xmlns:a16="http://schemas.microsoft.com/office/drawing/2014/main" id="{AAADB3E7-45B5-4351-BDF3-86F4EAA3CF5C}"/>
              </a:ext>
            </a:extLst>
          </p:cNvPr>
          <p:cNvPicPr>
            <a:picLocks noChangeAspect="1"/>
          </p:cNvPicPr>
          <p:nvPr/>
        </p:nvPicPr>
        <p:blipFill>
          <a:blip r:embed="rId2"/>
          <a:stretch>
            <a:fillRect/>
          </a:stretch>
        </p:blipFill>
        <p:spPr>
          <a:xfrm>
            <a:off x="9025454" y="-901"/>
            <a:ext cx="3202716" cy="2462856"/>
          </a:xfrm>
          <a:prstGeom prst="rect">
            <a:avLst/>
          </a:prstGeom>
        </p:spPr>
      </p:pic>
    </p:spTree>
    <p:extLst>
      <p:ext uri="{BB962C8B-B14F-4D97-AF65-F5344CB8AC3E}">
        <p14:creationId xmlns:p14="http://schemas.microsoft.com/office/powerpoint/2010/main" val="4058427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E1889-9D5A-4143-BEC1-DC5DE99456A3}"/>
              </a:ext>
            </a:extLst>
          </p:cNvPr>
          <p:cNvSpPr>
            <a:spLocks noGrp="1"/>
          </p:cNvSpPr>
          <p:nvPr>
            <p:ph type="title"/>
          </p:nvPr>
        </p:nvSpPr>
        <p:spPr>
          <a:xfrm>
            <a:off x="444500" y="384881"/>
            <a:ext cx="11214100" cy="535531"/>
          </a:xfrm>
        </p:spPr>
        <p:txBody>
          <a:bodyPr vert="horz" wrap="square" lIns="91440" tIns="45720" rIns="91440" bIns="45720" rtlCol="0" anchor="t">
            <a:noAutofit/>
          </a:bodyPr>
          <a:lstStyle/>
          <a:p>
            <a:r>
              <a:rPr lang="en-US" sz="4000"/>
              <a:t>Persona 1: </a:t>
            </a:r>
            <a:br>
              <a:rPr lang="en-US" sz="4000"/>
            </a:br>
            <a:r>
              <a:rPr lang="en-US" sz="2400"/>
              <a:t>Cindy the Single, Working Mother</a:t>
            </a:r>
          </a:p>
        </p:txBody>
      </p:sp>
      <p:sp>
        <p:nvSpPr>
          <p:cNvPr id="3" name="Slide Number Placeholder 2">
            <a:extLst>
              <a:ext uri="{FF2B5EF4-FFF2-40B4-BE49-F238E27FC236}">
                <a16:creationId xmlns:a16="http://schemas.microsoft.com/office/drawing/2014/main" id="{16452386-6797-43CE-992B-18E84EA5E051}"/>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dirty="0" smtClean="0"/>
              <a:pPr>
                <a:spcAft>
                  <a:spcPts val="600"/>
                </a:spcAft>
              </a:pPr>
              <a:t>5</a:t>
            </a:fld>
            <a:endParaRPr lang="en-US" noProof="0"/>
          </a:p>
        </p:txBody>
      </p:sp>
      <p:sp>
        <p:nvSpPr>
          <p:cNvPr id="4" name="Text Placeholder 3">
            <a:extLst>
              <a:ext uri="{FF2B5EF4-FFF2-40B4-BE49-F238E27FC236}">
                <a16:creationId xmlns:a16="http://schemas.microsoft.com/office/drawing/2014/main" id="{721BBB3B-0BD9-47EF-818F-C7A5181293E9}"/>
              </a:ext>
            </a:extLst>
          </p:cNvPr>
          <p:cNvSpPr>
            <a:spLocks noGrp="1"/>
          </p:cNvSpPr>
          <p:nvPr>
            <p:ph sz="half" idx="2"/>
          </p:nvPr>
        </p:nvSpPr>
        <p:spPr>
          <a:xfrm>
            <a:off x="6474163" y="1517715"/>
            <a:ext cx="5184437" cy="4659248"/>
          </a:xfrm>
        </p:spPr>
        <p:txBody>
          <a:bodyPr vert="horz" lIns="91440" tIns="45720" rIns="91440" bIns="45720" rtlCol="0" anchor="t">
            <a:normAutofit lnSpcReduction="10000"/>
          </a:bodyPr>
          <a:lstStyle/>
          <a:p>
            <a:r>
              <a:rPr lang="en-US" sz="2400"/>
              <a:t>Background Profile:</a:t>
            </a:r>
          </a:p>
          <a:p>
            <a:pPr lvl="1"/>
            <a:r>
              <a:rPr lang="en-US" sz="1600"/>
              <a:t>Cindy is a 32-year old single mother with 2 boys: Adrian (4 years old) and Simon (6 years old). She also has a full-time job as a business analyst, working around 80 hours a week. </a:t>
            </a:r>
            <a:endParaRPr lang="en-US" sz="1600">
              <a:cs typeface="Arial"/>
            </a:endParaRPr>
          </a:p>
          <a:p>
            <a:pPr lvl="1"/>
            <a:endParaRPr lang="en-US" sz="1600"/>
          </a:p>
          <a:p>
            <a:pPr lvl="1"/>
            <a:r>
              <a:rPr lang="en-US" sz="1600"/>
              <a:t>Simon has recently developed a rash on his chest. Cindy called the family's pediatrician to seek a quick diagnosis, but they are reluctant to diagnose him without a physical visit.</a:t>
            </a:r>
          </a:p>
          <a:p>
            <a:pPr lvl="1"/>
            <a:endParaRPr lang="en-US" sz="1600"/>
          </a:p>
          <a:p>
            <a:r>
              <a:rPr lang="en-US" sz="2400"/>
              <a:t>How can </a:t>
            </a:r>
            <a:r>
              <a:rPr lang="en-US" sz="2400" err="1"/>
              <a:t>SymCheck</a:t>
            </a:r>
            <a:r>
              <a:rPr lang="en-US" sz="2400"/>
              <a:t> help?</a:t>
            </a:r>
            <a:endParaRPr lang="en-US" sz="2400">
              <a:cs typeface="Arial"/>
            </a:endParaRPr>
          </a:p>
          <a:p>
            <a:pPr lvl="1"/>
            <a:r>
              <a:rPr lang="en-US" sz="1600"/>
              <a:t>Cindy could very much use an application to get a cursory diagnosis of her son's symptoms from the comfort of her own home or work-desk. This would allow her to potentially save an unnecessary visit and follow recommendations listed on the </a:t>
            </a:r>
            <a:r>
              <a:rPr lang="en-US" sz="1600" err="1"/>
              <a:t>SymCheck</a:t>
            </a:r>
            <a:r>
              <a:rPr lang="en-US" sz="1600"/>
              <a:t> site, or even shorten a visit to the doctor by simply having him verify the result in confidence. </a:t>
            </a:r>
            <a:endParaRPr lang="en-US" sz="1600">
              <a:cs typeface="Arial"/>
            </a:endParaRPr>
          </a:p>
        </p:txBody>
      </p:sp>
      <p:pic>
        <p:nvPicPr>
          <p:cNvPr id="6" name="Picture 6">
            <a:extLst>
              <a:ext uri="{FF2B5EF4-FFF2-40B4-BE49-F238E27FC236}">
                <a16:creationId xmlns:a16="http://schemas.microsoft.com/office/drawing/2014/main" id="{29768685-164B-4B76-8022-74C6948C3747}"/>
              </a:ext>
            </a:extLst>
          </p:cNvPr>
          <p:cNvPicPr>
            <a:picLocks noChangeAspect="1"/>
          </p:cNvPicPr>
          <p:nvPr/>
        </p:nvPicPr>
        <p:blipFill>
          <a:blip r:embed="rId2"/>
          <a:stretch>
            <a:fillRect/>
          </a:stretch>
        </p:blipFill>
        <p:spPr>
          <a:xfrm>
            <a:off x="445911" y="1628648"/>
            <a:ext cx="5791200" cy="4165148"/>
          </a:xfrm>
          <a:prstGeom prst="rect">
            <a:avLst/>
          </a:prstGeom>
        </p:spPr>
      </p:pic>
    </p:spTree>
    <p:extLst>
      <p:ext uri="{BB962C8B-B14F-4D97-AF65-F5344CB8AC3E}">
        <p14:creationId xmlns:p14="http://schemas.microsoft.com/office/powerpoint/2010/main" val="4128025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E1889-9D5A-4143-BEC1-DC5DE99456A3}"/>
              </a:ext>
            </a:extLst>
          </p:cNvPr>
          <p:cNvSpPr>
            <a:spLocks noGrp="1"/>
          </p:cNvSpPr>
          <p:nvPr>
            <p:ph type="title"/>
          </p:nvPr>
        </p:nvSpPr>
        <p:spPr>
          <a:xfrm>
            <a:off x="444500" y="542925"/>
            <a:ext cx="11214100" cy="535531"/>
          </a:xfrm>
        </p:spPr>
        <p:txBody>
          <a:bodyPr vert="horz" wrap="square" lIns="91440" tIns="45720" rIns="91440" bIns="45720" rtlCol="0" anchor="t">
            <a:normAutofit fontScale="90000"/>
          </a:bodyPr>
          <a:lstStyle/>
          <a:p>
            <a:r>
              <a:rPr lang="en-US" sz="4000"/>
              <a:t>Persona 2:</a:t>
            </a:r>
            <a:br>
              <a:rPr lang="en-US" sz="4000"/>
            </a:br>
            <a:r>
              <a:rPr lang="en-US" sz="2400"/>
              <a:t>Ryan the overwhelmed college student</a:t>
            </a:r>
          </a:p>
        </p:txBody>
      </p:sp>
      <p:sp>
        <p:nvSpPr>
          <p:cNvPr id="3" name="Slide Number Placeholder 2">
            <a:extLst>
              <a:ext uri="{FF2B5EF4-FFF2-40B4-BE49-F238E27FC236}">
                <a16:creationId xmlns:a16="http://schemas.microsoft.com/office/drawing/2014/main" id="{16452386-6797-43CE-992B-18E84EA5E051}"/>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dirty="0" smtClean="0"/>
              <a:pPr>
                <a:spcAft>
                  <a:spcPts val="600"/>
                </a:spcAft>
              </a:pPr>
              <a:t>6</a:t>
            </a:fld>
            <a:endParaRPr lang="en-US" noProof="0"/>
          </a:p>
        </p:txBody>
      </p:sp>
      <p:sp>
        <p:nvSpPr>
          <p:cNvPr id="4" name="Text Placeholder 3">
            <a:extLst>
              <a:ext uri="{FF2B5EF4-FFF2-40B4-BE49-F238E27FC236}">
                <a16:creationId xmlns:a16="http://schemas.microsoft.com/office/drawing/2014/main" id="{721BBB3B-0BD9-47EF-818F-C7A5181293E9}"/>
              </a:ext>
            </a:extLst>
          </p:cNvPr>
          <p:cNvSpPr>
            <a:spLocks noGrp="1"/>
          </p:cNvSpPr>
          <p:nvPr>
            <p:ph sz="half" idx="1"/>
          </p:nvPr>
        </p:nvSpPr>
        <p:spPr>
          <a:xfrm>
            <a:off x="443365" y="1517715"/>
            <a:ext cx="5319903" cy="4907603"/>
          </a:xfrm>
        </p:spPr>
        <p:txBody>
          <a:bodyPr vert="horz" lIns="91440" tIns="45720" rIns="91440" bIns="45720" rtlCol="0" anchor="t">
            <a:normAutofit lnSpcReduction="10000"/>
          </a:bodyPr>
          <a:lstStyle/>
          <a:p>
            <a:r>
              <a:rPr lang="en-US" sz="2400"/>
              <a:t>Background Profile:</a:t>
            </a:r>
          </a:p>
          <a:p>
            <a:pPr lvl="1"/>
            <a:r>
              <a:rPr lang="en-US" sz="1600">
                <a:ea typeface="+mn-lt"/>
                <a:cs typeface="+mn-lt"/>
              </a:rPr>
              <a:t>Ryan is a junior at Pace University. Not only is he swarmed with assignments, but he has also just started to notice strange skin lesions on his arm. Although he wants to get his skin checked, he just doesn’t have time to waste in his schedule to check in to a doctor's office or urgent care facility if it is not necessary.</a:t>
            </a:r>
          </a:p>
          <a:p>
            <a:pPr marL="457200" lvl="1" indent="0">
              <a:buNone/>
            </a:pPr>
            <a:endParaRPr lang="en-US" sz="1400">
              <a:cs typeface="Arial"/>
            </a:endParaRPr>
          </a:p>
          <a:p>
            <a:r>
              <a:rPr lang="en-US" sz="2400"/>
              <a:t>How can </a:t>
            </a:r>
            <a:r>
              <a:rPr lang="en-US" sz="2400" err="1"/>
              <a:t>SymCheck</a:t>
            </a:r>
            <a:r>
              <a:rPr lang="en-US" sz="2400"/>
              <a:t> help?</a:t>
            </a:r>
            <a:endParaRPr lang="en-US" sz="2400">
              <a:cs typeface="Arial"/>
            </a:endParaRPr>
          </a:p>
          <a:p>
            <a:pPr lvl="1">
              <a:lnSpc>
                <a:spcPct val="100000"/>
              </a:lnSpc>
              <a:spcBef>
                <a:spcPts val="0"/>
              </a:spcBef>
            </a:pPr>
            <a:r>
              <a:rPr lang="en-US" sz="1600">
                <a:ea typeface="+mn-lt"/>
                <a:cs typeface="+mn-lt"/>
              </a:rPr>
              <a:t>Ryan needs a cursory method of diagnosis for his skin abnormality, </a:t>
            </a:r>
            <a:r>
              <a:rPr lang="en-US" sz="1600" i="1">
                <a:ea typeface="+mn-lt"/>
                <a:cs typeface="+mn-lt"/>
              </a:rPr>
              <a:t>without </a:t>
            </a:r>
            <a:r>
              <a:rPr lang="en-US" sz="1600">
                <a:ea typeface="+mn-lt"/>
                <a:cs typeface="+mn-lt"/>
              </a:rPr>
              <a:t>having to pay a physical visit to some medical facility. </a:t>
            </a:r>
          </a:p>
          <a:p>
            <a:pPr lvl="1">
              <a:lnSpc>
                <a:spcPct val="100000"/>
              </a:lnSpc>
              <a:spcBef>
                <a:spcPts val="0"/>
              </a:spcBef>
            </a:pPr>
            <a:endParaRPr lang="en-US" sz="1600">
              <a:ea typeface="+mn-lt"/>
              <a:cs typeface="+mn-lt"/>
            </a:endParaRPr>
          </a:p>
          <a:p>
            <a:pPr lvl="1">
              <a:lnSpc>
                <a:spcPct val="100000"/>
              </a:lnSpc>
              <a:spcBef>
                <a:spcPts val="0"/>
              </a:spcBef>
            </a:pPr>
            <a:r>
              <a:rPr lang="en-US" sz="1600">
                <a:ea typeface="+mn-lt"/>
                <a:cs typeface="+mn-lt"/>
              </a:rPr>
              <a:t>Our </a:t>
            </a:r>
            <a:r>
              <a:rPr lang="en-US" sz="1600" err="1">
                <a:ea typeface="+mn-lt"/>
                <a:cs typeface="+mn-lt"/>
              </a:rPr>
              <a:t>SymCheck</a:t>
            </a:r>
            <a:r>
              <a:rPr lang="en-US" sz="1600">
                <a:ea typeface="+mn-lt"/>
                <a:cs typeface="+mn-lt"/>
              </a:rPr>
              <a:t> application can solve this dilemma, and if the application identifies his lesions as to being serious or even life-threatening, it can recommend that he definitively needs to prioritize a visit to the doctor or nearest hospital.</a:t>
            </a:r>
            <a:endParaRPr lang="en-US" sz="1600">
              <a:cs typeface="Arial"/>
            </a:endParaRPr>
          </a:p>
        </p:txBody>
      </p:sp>
      <p:pic>
        <p:nvPicPr>
          <p:cNvPr id="7" name="Picture 7" descr="A picture containing text, table, book, indoor&#10;&#10;Description automatically generated">
            <a:extLst>
              <a:ext uri="{FF2B5EF4-FFF2-40B4-BE49-F238E27FC236}">
                <a16:creationId xmlns:a16="http://schemas.microsoft.com/office/drawing/2014/main" id="{BB4E39A5-7249-4EBD-ACF4-41A01E42205A}"/>
              </a:ext>
            </a:extLst>
          </p:cNvPr>
          <p:cNvPicPr>
            <a:picLocks noChangeAspect="1"/>
          </p:cNvPicPr>
          <p:nvPr/>
        </p:nvPicPr>
        <p:blipFill>
          <a:blip r:embed="rId2"/>
          <a:stretch>
            <a:fillRect/>
          </a:stretch>
        </p:blipFill>
        <p:spPr>
          <a:xfrm>
            <a:off x="7128933" y="1682734"/>
            <a:ext cx="4267200" cy="4169866"/>
          </a:xfrm>
          <a:prstGeom prst="rect">
            <a:avLst/>
          </a:prstGeom>
        </p:spPr>
      </p:pic>
    </p:spTree>
    <p:extLst>
      <p:ext uri="{BB962C8B-B14F-4D97-AF65-F5344CB8AC3E}">
        <p14:creationId xmlns:p14="http://schemas.microsoft.com/office/powerpoint/2010/main" val="665988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E1889-9D5A-4143-BEC1-DC5DE99456A3}"/>
              </a:ext>
            </a:extLst>
          </p:cNvPr>
          <p:cNvSpPr>
            <a:spLocks noGrp="1"/>
          </p:cNvSpPr>
          <p:nvPr>
            <p:ph type="title"/>
          </p:nvPr>
        </p:nvSpPr>
        <p:spPr>
          <a:xfrm>
            <a:off x="444500" y="384881"/>
            <a:ext cx="11214100" cy="535531"/>
          </a:xfrm>
        </p:spPr>
        <p:txBody>
          <a:bodyPr vert="horz" wrap="square" lIns="91440" tIns="45720" rIns="91440" bIns="45720" rtlCol="0" anchor="t">
            <a:noAutofit/>
          </a:bodyPr>
          <a:lstStyle/>
          <a:p>
            <a:r>
              <a:rPr lang="en-US" sz="4000"/>
              <a:t>Persona 3: </a:t>
            </a:r>
            <a:br>
              <a:rPr lang="en-US" sz="4000"/>
            </a:br>
            <a:r>
              <a:rPr lang="en-US" sz="2400"/>
              <a:t>Lisa the Caring Nurse</a:t>
            </a:r>
          </a:p>
        </p:txBody>
      </p:sp>
      <p:sp>
        <p:nvSpPr>
          <p:cNvPr id="3" name="Slide Number Placeholder 2">
            <a:extLst>
              <a:ext uri="{FF2B5EF4-FFF2-40B4-BE49-F238E27FC236}">
                <a16:creationId xmlns:a16="http://schemas.microsoft.com/office/drawing/2014/main" id="{16452386-6797-43CE-992B-18E84EA5E051}"/>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dirty="0" smtClean="0"/>
              <a:pPr>
                <a:spcAft>
                  <a:spcPts val="600"/>
                </a:spcAft>
              </a:pPr>
              <a:t>7</a:t>
            </a:fld>
            <a:endParaRPr lang="en-US" noProof="0"/>
          </a:p>
        </p:txBody>
      </p:sp>
      <p:sp>
        <p:nvSpPr>
          <p:cNvPr id="4" name="Text Placeholder 3">
            <a:extLst>
              <a:ext uri="{FF2B5EF4-FFF2-40B4-BE49-F238E27FC236}">
                <a16:creationId xmlns:a16="http://schemas.microsoft.com/office/drawing/2014/main" id="{721BBB3B-0BD9-47EF-818F-C7A5181293E9}"/>
              </a:ext>
            </a:extLst>
          </p:cNvPr>
          <p:cNvSpPr>
            <a:spLocks noGrp="1"/>
          </p:cNvSpPr>
          <p:nvPr>
            <p:ph sz="half" idx="2"/>
          </p:nvPr>
        </p:nvSpPr>
        <p:spPr>
          <a:xfrm>
            <a:off x="5187228" y="1483848"/>
            <a:ext cx="6414925" cy="5268848"/>
          </a:xfrm>
        </p:spPr>
        <p:txBody>
          <a:bodyPr vert="horz" lIns="91440" tIns="45720" rIns="91440" bIns="45720" rtlCol="0" anchor="t">
            <a:normAutofit/>
          </a:bodyPr>
          <a:lstStyle/>
          <a:p>
            <a:r>
              <a:rPr lang="en-US" sz="2400"/>
              <a:t>Background Profile:</a:t>
            </a:r>
          </a:p>
          <a:p>
            <a:pPr lvl="1"/>
            <a:r>
              <a:rPr lang="en-US" sz="1500">
                <a:ea typeface="+mn-lt"/>
                <a:cs typeface="+mn-lt"/>
              </a:rPr>
              <a:t>Lisa has 15 years of experience as a Nurse at various urgent care facilities. Now, during global COVID-19 pandemic, many of her patients complain to her about the waiting period to see a doctor. </a:t>
            </a:r>
            <a:endParaRPr lang="en-US" sz="1500">
              <a:cs typeface="Arial"/>
            </a:endParaRPr>
          </a:p>
          <a:p>
            <a:r>
              <a:rPr lang="en-US" sz="2400"/>
              <a:t>How can </a:t>
            </a:r>
            <a:r>
              <a:rPr lang="en-US" sz="2400" err="1"/>
              <a:t>SymCheck</a:t>
            </a:r>
            <a:r>
              <a:rPr lang="en-US" sz="2400"/>
              <a:t> help?</a:t>
            </a:r>
            <a:endParaRPr lang="en-US" sz="2400">
              <a:cs typeface="Arial"/>
            </a:endParaRPr>
          </a:p>
          <a:p>
            <a:pPr lvl="1"/>
            <a:r>
              <a:rPr lang="en-US" sz="1500">
                <a:cs typeface="Arial"/>
              </a:rPr>
              <a:t>In order to help minimize the number of patients in the office, Lisa seeks an application to help her patients determine whether or not their illness symptoms require immediate medical attention.</a:t>
            </a:r>
          </a:p>
          <a:p>
            <a:pPr marL="457200" lvl="1" indent="0">
              <a:buNone/>
            </a:pPr>
            <a:endParaRPr lang="en-US" sz="1500">
              <a:cs typeface="Arial"/>
            </a:endParaRPr>
          </a:p>
          <a:p>
            <a:pPr lvl="1"/>
            <a:r>
              <a:rPr lang="en-US" sz="1500">
                <a:cs typeface="Arial"/>
              </a:rPr>
              <a:t>Given that Lisa wishes to refer her patients to a reliable, and convenient source of diagnosis, the </a:t>
            </a:r>
            <a:r>
              <a:rPr lang="en-US" sz="1500" err="1">
                <a:cs typeface="Arial"/>
              </a:rPr>
              <a:t>SymCheck</a:t>
            </a:r>
            <a:r>
              <a:rPr lang="en-US" sz="1500">
                <a:cs typeface="Arial"/>
              </a:rPr>
              <a:t> application could potentially offer guidance in determining what a patient's symptoms may indicate and thus provide recommendations for at-home remedies. </a:t>
            </a:r>
          </a:p>
          <a:p>
            <a:pPr lvl="1"/>
            <a:endParaRPr lang="en-US" sz="1500">
              <a:cs typeface="Arial"/>
            </a:endParaRPr>
          </a:p>
          <a:p>
            <a:pPr lvl="1"/>
            <a:r>
              <a:rPr lang="en-US" sz="1500">
                <a:cs typeface="Arial"/>
              </a:rPr>
              <a:t>The use of </a:t>
            </a:r>
            <a:r>
              <a:rPr lang="en-US" sz="1500" err="1">
                <a:cs typeface="Arial"/>
              </a:rPr>
              <a:t>SymCheck</a:t>
            </a:r>
            <a:r>
              <a:rPr lang="en-US" sz="1500">
                <a:cs typeface="Arial"/>
              </a:rPr>
              <a:t> could thus also help in mediating the spread of COVID-19 by reducing the traffic in Urgent Care facilities. </a:t>
            </a:r>
          </a:p>
        </p:txBody>
      </p:sp>
      <p:pic>
        <p:nvPicPr>
          <p:cNvPr id="5" name="Picture 6" descr="A picture containing person, indoor, wall&#10;&#10;Description automatically generated">
            <a:extLst>
              <a:ext uri="{FF2B5EF4-FFF2-40B4-BE49-F238E27FC236}">
                <a16:creationId xmlns:a16="http://schemas.microsoft.com/office/drawing/2014/main" id="{4ABEF55E-403B-428C-B90F-8C9D362D349B}"/>
              </a:ext>
            </a:extLst>
          </p:cNvPr>
          <p:cNvPicPr>
            <a:picLocks noChangeAspect="1"/>
          </p:cNvPicPr>
          <p:nvPr/>
        </p:nvPicPr>
        <p:blipFill>
          <a:blip r:embed="rId2"/>
          <a:stretch>
            <a:fillRect/>
          </a:stretch>
        </p:blipFill>
        <p:spPr>
          <a:xfrm>
            <a:off x="445911" y="1516230"/>
            <a:ext cx="4684888" cy="4621406"/>
          </a:xfrm>
          <a:prstGeom prst="rect">
            <a:avLst/>
          </a:prstGeom>
        </p:spPr>
      </p:pic>
    </p:spTree>
    <p:extLst>
      <p:ext uri="{BB962C8B-B14F-4D97-AF65-F5344CB8AC3E}">
        <p14:creationId xmlns:p14="http://schemas.microsoft.com/office/powerpoint/2010/main" val="3737474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47042-7159-4E04-AB63-A19CD0B7389C}"/>
              </a:ext>
            </a:extLst>
          </p:cNvPr>
          <p:cNvSpPr>
            <a:spLocks noGrp="1"/>
          </p:cNvSpPr>
          <p:nvPr>
            <p:ph type="title"/>
          </p:nvPr>
        </p:nvSpPr>
        <p:spPr>
          <a:xfrm>
            <a:off x="444500" y="542925"/>
            <a:ext cx="11214100" cy="535531"/>
          </a:xfrm>
        </p:spPr>
        <p:txBody>
          <a:bodyPr wrap="square" anchor="t">
            <a:normAutofit/>
          </a:bodyPr>
          <a:lstStyle/>
          <a:p>
            <a:r>
              <a:rPr lang="en-US"/>
              <a:t>Looking forward into this semester...</a:t>
            </a:r>
          </a:p>
        </p:txBody>
      </p:sp>
      <p:sp>
        <p:nvSpPr>
          <p:cNvPr id="3" name="Slide Number Placeholder 2">
            <a:extLst>
              <a:ext uri="{FF2B5EF4-FFF2-40B4-BE49-F238E27FC236}">
                <a16:creationId xmlns:a16="http://schemas.microsoft.com/office/drawing/2014/main" id="{CD80D618-3605-4333-8BCF-454DB9CE3C7D}"/>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8</a:t>
            </a:fld>
            <a:endParaRPr lang="en-US" noProof="0"/>
          </a:p>
        </p:txBody>
      </p:sp>
      <p:sp>
        <p:nvSpPr>
          <p:cNvPr id="4" name="Text Placeholder 3">
            <a:extLst>
              <a:ext uri="{FF2B5EF4-FFF2-40B4-BE49-F238E27FC236}">
                <a16:creationId xmlns:a16="http://schemas.microsoft.com/office/drawing/2014/main" id="{8BBDDA32-3777-406B-96AE-A25235446D48}"/>
              </a:ext>
            </a:extLst>
          </p:cNvPr>
          <p:cNvSpPr>
            <a:spLocks noGrp="1"/>
          </p:cNvSpPr>
          <p:nvPr>
            <p:ph sz="half" idx="1"/>
          </p:nvPr>
        </p:nvSpPr>
        <p:spPr>
          <a:xfrm>
            <a:off x="443365" y="1517715"/>
            <a:ext cx="5602125" cy="4659248"/>
          </a:xfrm>
        </p:spPr>
        <p:txBody>
          <a:bodyPr vert="horz" lIns="91440" tIns="45720" rIns="91440" bIns="45720" rtlCol="0" anchor="t">
            <a:normAutofit/>
          </a:bodyPr>
          <a:lstStyle/>
          <a:p>
            <a:r>
              <a:rPr lang="en-US" sz="1800"/>
              <a:t>This year our team plans to undertake an extensive focus on adding various additional features to our application to make it even more convenient and user/patient friendly:</a:t>
            </a:r>
          </a:p>
          <a:p>
            <a:pPr lvl="1"/>
            <a:r>
              <a:rPr lang="en-US" sz="1600"/>
              <a:t>Image upload preview</a:t>
            </a:r>
            <a:endParaRPr lang="en-US" sz="1600">
              <a:cs typeface="Arial"/>
            </a:endParaRPr>
          </a:p>
          <a:p>
            <a:pPr lvl="1"/>
            <a:r>
              <a:rPr lang="en-US" sz="1600"/>
              <a:t>Interactive chatbot</a:t>
            </a:r>
            <a:endParaRPr lang="en-US" sz="1600">
              <a:cs typeface="Arial"/>
            </a:endParaRPr>
          </a:p>
          <a:p>
            <a:pPr lvl="1"/>
            <a:r>
              <a:rPr lang="en-US" sz="1600"/>
              <a:t>Convenient site navigation bar</a:t>
            </a:r>
            <a:endParaRPr lang="en-US" sz="1600">
              <a:cs typeface="Arial"/>
            </a:endParaRPr>
          </a:p>
          <a:p>
            <a:pPr lvl="1"/>
            <a:r>
              <a:rPr lang="en-US" sz="1600"/>
              <a:t>Mobile-friendly website</a:t>
            </a:r>
            <a:endParaRPr lang="en-US" sz="1600">
              <a:cs typeface="Arial"/>
            </a:endParaRPr>
          </a:p>
          <a:p>
            <a:pPr lvl="1"/>
            <a:endParaRPr lang="en-US" sz="1600"/>
          </a:p>
          <a:p>
            <a:r>
              <a:rPr lang="en-US" sz="1800"/>
              <a:t>Our team is also looking into adding more data to increase the accuracy of our existing prediction rates, as well as considering the addition of another non-threatening illness/condition</a:t>
            </a:r>
            <a:endParaRPr lang="en-US" sz="1800">
              <a:cs typeface="Arial"/>
            </a:endParaRPr>
          </a:p>
          <a:p>
            <a:pPr lvl="1"/>
            <a:r>
              <a:rPr lang="en-US" sz="1600"/>
              <a:t>Current machine-learning algorithm accuracy: 78%</a:t>
            </a:r>
          </a:p>
          <a:p>
            <a:pPr lvl="1"/>
            <a:r>
              <a:rPr lang="en-US" sz="1600"/>
              <a:t>Addition of classification label for ringworm</a:t>
            </a:r>
            <a:r>
              <a:rPr lang="en-US" sz="1600" b="1"/>
              <a:t> (</a:t>
            </a:r>
            <a:r>
              <a:rPr lang="en-US" sz="1600" i="1"/>
              <a:t>tinea</a:t>
            </a:r>
            <a:r>
              <a:rPr lang="en-US" sz="1600"/>
              <a:t> or </a:t>
            </a:r>
            <a:r>
              <a:rPr lang="en-US" sz="1600" i="1"/>
              <a:t>dermatophytosis</a:t>
            </a:r>
            <a:r>
              <a:rPr lang="en-US" sz="1600"/>
              <a:t>)</a:t>
            </a:r>
            <a:endParaRPr lang="en-US" sz="1600" b="1" i="1"/>
          </a:p>
          <a:p>
            <a:pPr lvl="1"/>
            <a:endParaRPr lang="en-US" sz="1600"/>
          </a:p>
        </p:txBody>
      </p:sp>
      <p:pic>
        <p:nvPicPr>
          <p:cNvPr id="5" name="Picture 5" descr="A picture containing text, blackboard, shirt&#10;&#10;Description automatically generated">
            <a:extLst>
              <a:ext uri="{FF2B5EF4-FFF2-40B4-BE49-F238E27FC236}">
                <a16:creationId xmlns:a16="http://schemas.microsoft.com/office/drawing/2014/main" id="{918AEF18-CE4D-4C16-AE85-9657B30997F6}"/>
              </a:ext>
            </a:extLst>
          </p:cNvPr>
          <p:cNvPicPr>
            <a:picLocks noChangeAspect="1"/>
          </p:cNvPicPr>
          <p:nvPr/>
        </p:nvPicPr>
        <p:blipFill>
          <a:blip r:embed="rId2"/>
          <a:stretch>
            <a:fillRect/>
          </a:stretch>
        </p:blipFill>
        <p:spPr>
          <a:xfrm>
            <a:off x="6474163" y="2048460"/>
            <a:ext cx="5184437" cy="3123623"/>
          </a:xfrm>
          <a:prstGeom prst="rect">
            <a:avLst/>
          </a:prstGeom>
          <a:noFill/>
        </p:spPr>
      </p:pic>
      <p:sp>
        <p:nvSpPr>
          <p:cNvPr id="6" name="TextBox 5">
            <a:extLst>
              <a:ext uri="{FF2B5EF4-FFF2-40B4-BE49-F238E27FC236}">
                <a16:creationId xmlns:a16="http://schemas.microsoft.com/office/drawing/2014/main" id="{61D20F6F-29CA-47EB-B280-CCCA35D1FD37}"/>
              </a:ext>
            </a:extLst>
          </p:cNvPr>
          <p:cNvSpPr txBox="1"/>
          <p:nvPr/>
        </p:nvSpPr>
        <p:spPr>
          <a:xfrm>
            <a:off x="10080978" y="5170311"/>
            <a:ext cx="2743200"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chemeClr val="tx1">
                    <a:lumMod val="65000"/>
                    <a:lumOff val="35000"/>
                  </a:schemeClr>
                </a:solidFill>
              </a:rPr>
              <a:t>Image drawn from Shutterstock</a:t>
            </a:r>
            <a:endParaRPr lang="en-US" sz="800">
              <a:solidFill>
                <a:schemeClr val="tx1">
                  <a:lumMod val="65000"/>
                  <a:lumOff val="35000"/>
                </a:schemeClr>
              </a:solidFill>
              <a:cs typeface="Arial"/>
            </a:endParaRPr>
          </a:p>
        </p:txBody>
      </p:sp>
    </p:spTree>
    <p:extLst>
      <p:ext uri="{BB962C8B-B14F-4D97-AF65-F5344CB8AC3E}">
        <p14:creationId xmlns:p14="http://schemas.microsoft.com/office/powerpoint/2010/main" val="1612021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179B88-D43C-4A31-9A52-3498E9430782}"/>
              </a:ext>
            </a:extLst>
          </p:cNvPr>
          <p:cNvSpPr>
            <a:spLocks noGrp="1"/>
          </p:cNvSpPr>
          <p:nvPr>
            <p:ph type="title"/>
          </p:nvPr>
        </p:nvSpPr>
        <p:spPr/>
        <p:txBody>
          <a:bodyPr>
            <a:normAutofit fontScale="90000"/>
          </a:bodyPr>
          <a:lstStyle/>
          <a:p>
            <a:r>
              <a:rPr lang="en-US"/>
              <a:t>Sprint 4 vs. Sprint 5</a:t>
            </a:r>
            <a:br>
              <a:rPr lang="en-US"/>
            </a:br>
            <a:r>
              <a:rPr lang="en-US"/>
              <a:t> </a:t>
            </a:r>
            <a:endParaRPr lang="en-US" sz="4000"/>
          </a:p>
        </p:txBody>
      </p:sp>
      <p:sp>
        <p:nvSpPr>
          <p:cNvPr id="2" name="Slide Number Placeholder 1">
            <a:extLst>
              <a:ext uri="{FF2B5EF4-FFF2-40B4-BE49-F238E27FC236}">
                <a16:creationId xmlns:a16="http://schemas.microsoft.com/office/drawing/2014/main" id="{8B065C75-272B-4BB5-BA23-D80E8654D621}"/>
              </a:ext>
            </a:extLst>
          </p:cNvPr>
          <p:cNvSpPr>
            <a:spLocks noGrp="1"/>
          </p:cNvSpPr>
          <p:nvPr>
            <p:ph type="sldNum" sz="quarter" idx="12"/>
          </p:nvPr>
        </p:nvSpPr>
        <p:spPr/>
        <p:txBody>
          <a:bodyPr/>
          <a:lstStyle/>
          <a:p>
            <a:fld id="{C263D6C4-4840-40CC-AC84-17E24B3B7BDE}" type="slidenum">
              <a:rPr lang="en-US" smtClean="0"/>
              <a:pPr/>
              <a:t>9</a:t>
            </a:fld>
            <a:endParaRPr lang="en-US"/>
          </a:p>
        </p:txBody>
      </p:sp>
    </p:spTree>
    <p:extLst>
      <p:ext uri="{BB962C8B-B14F-4D97-AF65-F5344CB8AC3E}">
        <p14:creationId xmlns:p14="http://schemas.microsoft.com/office/powerpoint/2010/main" val="7098287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6687569_Modern blue presentation_AAS_v5" id="{C7B59113-CD15-4341-96CA-86E715D5BE98}" vid="{5A8FDAEB-3DF3-4B3C-A708-49813F8D6F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5B26E0C9-B2AA-42E6-97B6-E1B7D9EAF129}">
  <ds:schemaRefs>
    <ds:schemaRef ds:uri="http://schemas.microsoft.com/sharepoint/v3/contenttype/forms"/>
  </ds:schemaRefs>
</ds:datastoreItem>
</file>

<file path=customXml/itemProps2.xml><?xml version="1.0" encoding="utf-8"?>
<ds:datastoreItem xmlns:ds="http://schemas.openxmlformats.org/officeDocument/2006/customXml" ds:itemID="{4C103400-4A22-4E35-B588-4C4D42638959}">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5757914-1161-4661-9696-421FD6935CDD}">
  <ds:schemaRefs>
    <ds:schemaRef ds:uri="16c05727-aa75-4e4a-9b5f-8a80a1165891"/>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TotalTime>
  <Words>2633</Words>
  <Application>Microsoft Macintosh PowerPoint</Application>
  <PresentationFormat>Widescreen</PresentationFormat>
  <Paragraphs>249</Paragraphs>
  <Slides>27</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Trade Gothic LT Pro</vt:lpstr>
      <vt:lpstr>Arial</vt:lpstr>
      <vt:lpstr>Calibri</vt:lpstr>
      <vt:lpstr>Trebuchet MS</vt:lpstr>
      <vt:lpstr>Wingdings</vt:lpstr>
      <vt:lpstr>Office Theme</vt:lpstr>
      <vt:lpstr>SymCheck - Sprint 5 Presentation</vt:lpstr>
      <vt:lpstr>Agenda</vt:lpstr>
      <vt:lpstr>Project Overview  </vt:lpstr>
      <vt:lpstr>What is SymCheck?</vt:lpstr>
      <vt:lpstr>Persona 1:  Cindy the Single, Working Mother</vt:lpstr>
      <vt:lpstr>Persona 2: Ryan the overwhelmed college student</vt:lpstr>
      <vt:lpstr>Persona 3:  Lisa the Caring Nurse</vt:lpstr>
      <vt:lpstr>Looking forward into this semester...</vt:lpstr>
      <vt:lpstr>Sprint 4 vs. Sprint 5  </vt:lpstr>
      <vt:lpstr>Comparison</vt:lpstr>
      <vt:lpstr>Sprint 5 New Technologies</vt:lpstr>
      <vt:lpstr>Sprint 5  </vt:lpstr>
      <vt:lpstr>Sprint 5 Committed Tasks and Stories</vt:lpstr>
      <vt:lpstr>Sprint 5 Completed Tasks and Stories</vt:lpstr>
      <vt:lpstr>Acceptance Criteria</vt:lpstr>
      <vt:lpstr>Test Cases</vt:lpstr>
      <vt:lpstr>Sprint 5 Burndown Chart</vt:lpstr>
      <vt:lpstr>Project Demo </vt:lpstr>
      <vt:lpstr>Demo of New Capabilities</vt:lpstr>
      <vt:lpstr>Product Backlog</vt:lpstr>
      <vt:lpstr>Product Backlog</vt:lpstr>
      <vt:lpstr>Timeline  </vt:lpstr>
      <vt:lpstr>Timeline of Future Sprints</vt:lpstr>
      <vt:lpstr>Retrospectives  </vt:lpstr>
      <vt:lpstr>Retrospectives</vt:lpstr>
      <vt:lpstr>Conclusion</vt:lpstr>
      <vt:lpstr>Link to GitHub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SymCheck - Sprint 5 Presentation</dc:title>
  <dc:creator>Jas W</dc:creator>
  <cp:lastModifiedBy>Islam, Ms. Sayema</cp:lastModifiedBy>
  <cp:revision>2</cp:revision>
  <dcterms:created xsi:type="dcterms:W3CDTF">2021-02-17T15:59:32Z</dcterms:created>
  <dcterms:modified xsi:type="dcterms:W3CDTF">2021-02-23T00:02:53Z</dcterms:modified>
</cp:coreProperties>
</file>